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Example :</a:t>
            </a:r>
            <a:endParaRPr sz="1800">
              <a:solidFill>
                <a:schemeClr val="dk2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We may create an abstract class called Human :</a:t>
            </a:r>
            <a:endParaRPr sz="1800">
              <a:solidFill>
                <a:schemeClr val="dk2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abstract class Human {</a:t>
            </a:r>
            <a:br>
              <a:rPr lang="en" sz="1800">
                <a:solidFill>
                  <a:schemeClr val="dk2"/>
                </a:solidFill>
              </a:rPr>
            </a:br>
            <a:r>
              <a:rPr lang="en" sz="1800">
                <a:solidFill>
                  <a:schemeClr val="dk2"/>
                </a:solidFill>
              </a:rPr>
              <a:t>	abstract void speak();</a:t>
            </a:r>
            <a:br>
              <a:rPr lang="en" sz="1800">
                <a:solidFill>
                  <a:schemeClr val="dk2"/>
                </a:solidFill>
              </a:rPr>
            </a:br>
            <a:r>
              <a:rPr lang="en" sz="1800">
                <a:solidFill>
                  <a:schemeClr val="dk2"/>
                </a:solidFill>
              </a:rPr>
              <a:t>}</a:t>
            </a:r>
            <a:endParaRPr sz="1800">
              <a:solidFill>
                <a:schemeClr val="dk2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And </a:t>
            </a:r>
            <a:r>
              <a:rPr b="1" lang="en" sz="1800">
                <a:solidFill>
                  <a:schemeClr val="dk2"/>
                </a:solidFill>
              </a:rPr>
              <a:t>implement </a:t>
            </a:r>
            <a:r>
              <a:rPr lang="en" sz="1800">
                <a:solidFill>
                  <a:schemeClr val="dk2"/>
                </a:solidFill>
              </a:rPr>
              <a:t>it like this :</a:t>
            </a:r>
            <a:endParaRPr sz="1800">
              <a:solidFill>
                <a:schemeClr val="dk2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class Tim extends Human {</a:t>
            </a:r>
            <a:br>
              <a:rPr lang="en" sz="1800">
                <a:solidFill>
                  <a:schemeClr val="dk2"/>
                </a:solidFill>
              </a:rPr>
            </a:br>
            <a:r>
              <a:rPr lang="en" sz="1800">
                <a:solidFill>
                  <a:schemeClr val="dk2"/>
                </a:solidFill>
              </a:rPr>
              <a:t>	@Override</a:t>
            </a:r>
            <a:br>
              <a:rPr lang="en" sz="1800">
                <a:solidFill>
                  <a:schemeClr val="dk2"/>
                </a:solidFill>
              </a:rPr>
            </a:br>
            <a:r>
              <a:rPr lang="en" sz="1800">
                <a:solidFill>
                  <a:schemeClr val="dk2"/>
                </a:solidFill>
              </a:rPr>
              <a:t>	void speak() {</a:t>
            </a:r>
            <a:br>
              <a:rPr lang="en" sz="1800">
                <a:solidFill>
                  <a:schemeClr val="dk2"/>
                </a:solidFill>
              </a:rPr>
            </a:br>
            <a:r>
              <a:rPr lang="en" sz="1800">
                <a:solidFill>
                  <a:schemeClr val="dk2"/>
                </a:solidFill>
              </a:rPr>
              <a:t>		print(“Hello!”);</a:t>
            </a:r>
            <a:br>
              <a:rPr lang="en" sz="1800">
                <a:solidFill>
                  <a:schemeClr val="dk2"/>
                </a:solidFill>
              </a:rPr>
            </a:br>
            <a:r>
              <a:rPr lang="en" sz="1800">
                <a:solidFill>
                  <a:schemeClr val="dk2"/>
                </a:solidFill>
              </a:rPr>
              <a:t>	}</a:t>
            </a:r>
            <a:br>
              <a:rPr lang="en" sz="1800">
                <a:solidFill>
                  <a:schemeClr val="dk2"/>
                </a:solidFill>
              </a:rPr>
            </a:br>
            <a:r>
              <a:rPr lang="en" sz="1800">
                <a:solidFill>
                  <a:schemeClr val="dk2"/>
                </a:solidFill>
              </a:rPr>
              <a:t>}</a:t>
            </a:r>
            <a:endParaRPr sz="1800">
              <a:solidFill>
                <a:schemeClr val="dk2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Or like this :</a:t>
            </a:r>
            <a:endParaRPr sz="1800">
              <a:solidFill>
                <a:schemeClr val="dk2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class Sally extends Human {</a:t>
            </a:r>
            <a:br>
              <a:rPr lang="en" sz="1800">
                <a:solidFill>
                  <a:schemeClr val="dk2"/>
                </a:solidFill>
              </a:rPr>
            </a:br>
            <a:r>
              <a:rPr lang="en" sz="1800">
                <a:solidFill>
                  <a:schemeClr val="dk2"/>
                </a:solidFill>
              </a:rPr>
              <a:t>	@Override</a:t>
            </a:r>
            <a:br>
              <a:rPr lang="en" sz="1800">
                <a:solidFill>
                  <a:schemeClr val="dk2"/>
                </a:solidFill>
              </a:rPr>
            </a:br>
            <a:r>
              <a:rPr lang="en" sz="1800">
                <a:solidFill>
                  <a:schemeClr val="dk2"/>
                </a:solidFill>
              </a:rPr>
              <a:t>	void speak() {</a:t>
            </a:r>
            <a:br>
              <a:rPr lang="en" sz="1800">
                <a:solidFill>
                  <a:schemeClr val="dk2"/>
                </a:solidFill>
              </a:rPr>
            </a:br>
            <a:r>
              <a:rPr lang="en" sz="1800">
                <a:solidFill>
                  <a:schemeClr val="dk2"/>
                </a:solidFill>
              </a:rPr>
              <a:t>		print(“Wow, abstract classes are so interesting!”);</a:t>
            </a:r>
            <a:br>
              <a:rPr lang="en" sz="1800">
                <a:solidFill>
                  <a:schemeClr val="dk2"/>
                </a:solidFill>
              </a:rPr>
            </a:br>
            <a:r>
              <a:rPr lang="en" sz="1800">
                <a:solidFill>
                  <a:schemeClr val="dk2"/>
                </a:solidFill>
              </a:rPr>
              <a:t>	}</a:t>
            </a:r>
            <a:br>
              <a:rPr lang="en" sz="1800">
                <a:solidFill>
                  <a:schemeClr val="dk2"/>
                </a:solidFill>
              </a:rPr>
            </a:br>
            <a:r>
              <a:rPr lang="en" sz="1800">
                <a:solidFill>
                  <a:schemeClr val="dk2"/>
                </a:solidFill>
              </a:rPr>
              <a:t>}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abstract class Bullet {</a:t>
            </a:r>
            <a:br>
              <a:rPr lang="en" sz="1800">
                <a:solidFill>
                  <a:schemeClr val="dk2"/>
                </a:solidFill>
              </a:rPr>
            </a:br>
            <a:r>
              <a:rPr lang="en" sz="1800">
                <a:solidFill>
                  <a:schemeClr val="dk2"/>
                </a:solidFill>
              </a:rPr>
              <a:t>	float speed, x, y;</a:t>
            </a:r>
            <a:br>
              <a:rPr lang="en" sz="1800">
                <a:solidFill>
                  <a:schemeClr val="dk2"/>
                </a:solidFill>
              </a:rPr>
            </a:br>
            <a:r>
              <a:rPr lang="en" sz="1800">
                <a:solidFill>
                  <a:schemeClr val="dk2"/>
                </a:solidFill>
              </a:rPr>
              <a:t>	abstract void hit(Player p);</a:t>
            </a:r>
            <a:br>
              <a:rPr lang="en" sz="1800">
                <a:solidFill>
                  <a:schemeClr val="dk2"/>
                </a:solidFill>
              </a:rPr>
            </a:br>
            <a:r>
              <a:rPr lang="en" sz="1800">
                <a:solidFill>
                  <a:schemeClr val="dk2"/>
                </a:solidFill>
              </a:rPr>
              <a:t>}</a:t>
            </a:r>
            <a:endParaRPr sz="1800">
              <a:solidFill>
                <a:schemeClr val="dk2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class BasicBullet extends Bullet {</a:t>
            </a:r>
            <a:br>
              <a:rPr lang="en" sz="1800">
                <a:solidFill>
                  <a:schemeClr val="dk2"/>
                </a:solidFill>
              </a:rPr>
            </a:br>
            <a:r>
              <a:rPr lang="en" sz="1800">
                <a:solidFill>
                  <a:schemeClr val="dk2"/>
                </a:solidFill>
              </a:rPr>
              <a:t>	@Override</a:t>
            </a:r>
            <a:br>
              <a:rPr lang="en" sz="1800">
                <a:solidFill>
                  <a:schemeClr val="dk2"/>
                </a:solidFill>
              </a:rPr>
            </a:br>
            <a:r>
              <a:rPr lang="en" sz="1800">
                <a:solidFill>
                  <a:schemeClr val="dk2"/>
                </a:solidFill>
              </a:rPr>
              <a:t>	void hit(Player p) {</a:t>
            </a:r>
            <a:br>
              <a:rPr lang="en" sz="1800">
                <a:solidFill>
                  <a:schemeClr val="dk2"/>
                </a:solidFill>
              </a:rPr>
            </a:br>
            <a:r>
              <a:rPr lang="en" sz="1800">
                <a:solidFill>
                  <a:schemeClr val="dk2"/>
                </a:solidFill>
              </a:rPr>
              <a:t>		p.doDamage(5);</a:t>
            </a:r>
            <a:br>
              <a:rPr lang="en" sz="1800">
                <a:solidFill>
                  <a:schemeClr val="dk2"/>
                </a:solidFill>
              </a:rPr>
            </a:br>
            <a:r>
              <a:rPr lang="en" sz="1800">
                <a:solidFill>
                  <a:schemeClr val="dk2"/>
                </a:solidFill>
              </a:rPr>
              <a:t>	}</a:t>
            </a:r>
            <a:br>
              <a:rPr lang="en" sz="1800">
                <a:solidFill>
                  <a:schemeClr val="dk2"/>
                </a:solidFill>
              </a:rPr>
            </a:br>
            <a:r>
              <a:rPr lang="en" sz="1800">
                <a:solidFill>
                  <a:schemeClr val="dk2"/>
                </a:solidFill>
              </a:rPr>
              <a:t>}</a:t>
            </a:r>
            <a:endParaRPr sz="1800">
              <a:solidFill>
                <a:schemeClr val="dk2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class SniperShot extends Bullet {</a:t>
            </a:r>
            <a:br>
              <a:rPr lang="en" sz="1800">
                <a:solidFill>
                  <a:schemeClr val="dk2"/>
                </a:solidFill>
              </a:rPr>
            </a:br>
            <a:r>
              <a:rPr lang="en" sz="1800">
                <a:solidFill>
                  <a:schemeClr val="dk2"/>
                </a:solidFill>
              </a:rPr>
              <a:t>	@Override</a:t>
            </a:r>
            <a:br>
              <a:rPr lang="en" sz="1800">
                <a:solidFill>
                  <a:schemeClr val="dk2"/>
                </a:solidFill>
              </a:rPr>
            </a:br>
            <a:r>
              <a:rPr lang="en" sz="1800">
                <a:solidFill>
                  <a:schemeClr val="dk2"/>
                </a:solidFill>
              </a:rPr>
              <a:t>	void hit(Player p) {</a:t>
            </a:r>
            <a:br>
              <a:rPr lang="en" sz="1800">
                <a:solidFill>
                  <a:schemeClr val="dk2"/>
                </a:solidFill>
              </a:rPr>
            </a:br>
            <a:r>
              <a:rPr lang="en" sz="1800">
                <a:solidFill>
                  <a:schemeClr val="dk2"/>
                </a:solidFill>
              </a:rPr>
              <a:t>		p.doDamage(125);</a:t>
            </a:r>
            <a:br>
              <a:rPr lang="en" sz="1800">
                <a:solidFill>
                  <a:schemeClr val="dk2"/>
                </a:solidFill>
              </a:rPr>
            </a:br>
            <a:r>
              <a:rPr lang="en" sz="1800">
                <a:solidFill>
                  <a:schemeClr val="dk2"/>
                </a:solidFill>
              </a:rPr>
              <a:t>	}</a:t>
            </a:r>
            <a:br>
              <a:rPr lang="en" sz="1800">
                <a:solidFill>
                  <a:schemeClr val="dk2"/>
                </a:solidFill>
              </a:rPr>
            </a:br>
            <a:r>
              <a:rPr lang="en" sz="1800">
                <a:solidFill>
                  <a:schemeClr val="dk2"/>
                </a:solidFill>
              </a:rPr>
              <a:t>}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" sz="1800">
                <a:solidFill>
                  <a:schemeClr val="dk2"/>
                </a:solidFill>
              </a:rPr>
            </a:br>
            <a:r>
              <a:rPr lang="en" sz="1800">
                <a:solidFill>
                  <a:schemeClr val="dk2"/>
                </a:solidFill>
              </a:rPr>
              <a:t>HashMap&lt;String, int[]&gt; map = new HashMap&lt;String, int[]&gt;();</a:t>
            </a:r>
            <a:endParaRPr sz="1800">
              <a:solidFill>
                <a:schemeClr val="dk2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map.put(“Tim”, new int[] { 1, 2, 3});</a:t>
            </a:r>
            <a:br>
              <a:rPr lang="en" sz="1800">
                <a:solidFill>
                  <a:schemeClr val="dk2"/>
                </a:solidFill>
              </a:rPr>
            </a:br>
            <a:r>
              <a:rPr lang="en" sz="1800">
                <a:solidFill>
                  <a:schemeClr val="dk2"/>
                </a:solidFill>
              </a:rPr>
              <a:t>map.put(“Sid”, new int[] { 2, 3, 4});</a:t>
            </a:r>
            <a:br>
              <a:rPr lang="en" sz="1800">
                <a:solidFill>
                  <a:schemeClr val="dk2"/>
                </a:solidFill>
              </a:rPr>
            </a:br>
            <a:r>
              <a:rPr lang="en" sz="1800">
                <a:solidFill>
                  <a:schemeClr val="dk2"/>
                </a:solidFill>
              </a:rPr>
              <a:t>map.put(“Moose”, new int[] { 5, 3, 4});</a:t>
            </a:r>
            <a:endParaRPr sz="1800">
              <a:solidFill>
                <a:schemeClr val="dk2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print(map.get(“Sid”)[1]);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9</a:t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196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More on HashMaps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Abstract Class Review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State Machines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</a:t>
            </a:r>
            <a:endParaRPr/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HashMap&lt;String, String&gt; map = new HashMap&lt;String, String&gt;();</a:t>
            </a:r>
            <a:br>
              <a:rPr lang="en"/>
            </a:br>
            <a:r>
              <a:rPr lang="en"/>
              <a:t>map.put(“A”, “B”);</a:t>
            </a:r>
            <a:br>
              <a:rPr lang="en"/>
            </a:br>
            <a:r>
              <a:rPr lang="en"/>
              <a:t>map.put(“B”, “C”);</a:t>
            </a:r>
            <a:br>
              <a:rPr lang="en"/>
            </a:br>
            <a:r>
              <a:rPr lang="en"/>
              <a:t>map.put(“C”, “B”);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for (String key : map.keySet())</a:t>
            </a:r>
            <a:br>
              <a:rPr lang="en"/>
            </a:br>
            <a:r>
              <a:rPr lang="en"/>
              <a:t>	println(key);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</a:t>
            </a:r>
            <a:endParaRPr/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HashMap&lt;String, String&gt; map = new HashMap&lt;String, String&gt;();</a:t>
            </a:r>
            <a:br>
              <a:rPr lang="en"/>
            </a:br>
            <a:r>
              <a:rPr lang="en"/>
              <a:t>map.put(“A”, “B”);</a:t>
            </a:r>
            <a:br>
              <a:rPr lang="en"/>
            </a:br>
            <a:r>
              <a:rPr lang="en"/>
              <a:t>map.put(“B”, “C”);</a:t>
            </a:r>
            <a:br>
              <a:rPr lang="en"/>
            </a:br>
            <a:r>
              <a:rPr lang="en"/>
              <a:t>map.put(“C”, “B”);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for (String key : map.keySet())</a:t>
            </a:r>
            <a:br>
              <a:rPr lang="en"/>
            </a:br>
            <a:r>
              <a:rPr lang="en"/>
              <a:t>	println(map.get(key));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</a:t>
            </a:r>
            <a:endParaRPr/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HashMap&lt;Integer, String&gt; map = new HashMap&lt;Integer, String&gt;();</a:t>
            </a:r>
            <a:br>
              <a:rPr lang="en"/>
            </a:br>
            <a:r>
              <a:rPr lang="en"/>
              <a:t>map.put(10, “A”);</a:t>
            </a:r>
            <a:br>
              <a:rPr lang="en"/>
            </a:br>
            <a:r>
              <a:rPr lang="en"/>
              <a:t>map.put(10, “B”);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println(map.get(10));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Review of Abstract Classes</a:t>
            </a:r>
            <a:endParaRPr/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 </a:t>
            </a:r>
            <a:r>
              <a:rPr b="1" lang="en"/>
              <a:t>abstract class</a:t>
            </a:r>
            <a:r>
              <a:rPr lang="en"/>
              <a:t> is a class who has methods that need to be implemented by its child classes.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We use these when we need to create a data type that may have many </a:t>
            </a:r>
            <a:r>
              <a:rPr b="1" lang="en"/>
              <a:t>implementations.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Abstract Classes Review</a:t>
            </a:r>
            <a:endParaRPr/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311700" y="1152475"/>
            <a:ext cx="8520600" cy="459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do we use abstract classes?</a:t>
            </a:r>
            <a:endParaRPr/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We need to use an abstract class any time we have a </a:t>
            </a:r>
            <a:r>
              <a:rPr b="1" lang="en"/>
              <a:t>data type</a:t>
            </a:r>
            <a:r>
              <a:rPr lang="en"/>
              <a:t> that has methods that need to behave differently based on which class implements it.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2</a:t>
            </a:r>
            <a:endParaRPr/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311700" y="1152475"/>
            <a:ext cx="8520600" cy="574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</a:t>
            </a:r>
            <a:r>
              <a:rPr lang="en"/>
              <a:t>bstract class Bullet {</a:t>
            </a:r>
            <a:br>
              <a:rPr lang="en"/>
            </a:br>
            <a:r>
              <a:rPr lang="en"/>
              <a:t>	</a:t>
            </a:r>
            <a:r>
              <a:rPr lang="en"/>
              <a:t>f</a:t>
            </a:r>
            <a:r>
              <a:rPr lang="en"/>
              <a:t>loat speed, x, y;</a:t>
            </a:r>
            <a:br>
              <a:rPr lang="en"/>
            </a:br>
            <a:r>
              <a:rPr lang="en"/>
              <a:t>	</a:t>
            </a:r>
            <a:r>
              <a:rPr lang="en"/>
              <a:t>a</a:t>
            </a:r>
            <a:r>
              <a:rPr lang="en"/>
              <a:t>bstract void hit(Player p);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class BasicBullet extends Bullet {</a:t>
            </a:r>
            <a:br>
              <a:rPr lang="en"/>
            </a:br>
            <a:r>
              <a:rPr lang="en"/>
              <a:t>	@Override</a:t>
            </a:r>
            <a:br>
              <a:rPr lang="en"/>
            </a:br>
            <a:r>
              <a:rPr lang="en"/>
              <a:t>	</a:t>
            </a:r>
            <a:r>
              <a:rPr lang="en"/>
              <a:t>v</a:t>
            </a:r>
            <a:r>
              <a:rPr lang="en"/>
              <a:t>oid hit(Player p) {</a:t>
            </a:r>
            <a:br>
              <a:rPr lang="en"/>
            </a:br>
            <a:r>
              <a:rPr lang="en"/>
              <a:t>		p.doDamage(5);</a:t>
            </a:r>
            <a:br>
              <a:rPr lang="en"/>
            </a:br>
            <a:r>
              <a:rPr lang="en"/>
              <a:t>	}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c</a:t>
            </a:r>
            <a:r>
              <a:rPr lang="en"/>
              <a:t>lass SniperShot extends Bullet {</a:t>
            </a:r>
            <a:br>
              <a:rPr lang="en"/>
            </a:br>
            <a:r>
              <a:rPr lang="en"/>
              <a:t>	@Override</a:t>
            </a:r>
            <a:br>
              <a:rPr lang="en"/>
            </a:br>
            <a:r>
              <a:rPr lang="en"/>
              <a:t>	</a:t>
            </a:r>
            <a:r>
              <a:rPr lang="en"/>
              <a:t>v</a:t>
            </a:r>
            <a:r>
              <a:rPr lang="en"/>
              <a:t>oid hit(Player p) {</a:t>
            </a:r>
            <a:br>
              <a:rPr lang="en"/>
            </a:br>
            <a:r>
              <a:rPr lang="en"/>
              <a:t>		p.doDamage(125);</a:t>
            </a:r>
            <a:br>
              <a:rPr lang="en"/>
            </a:br>
            <a:r>
              <a:rPr lang="en"/>
              <a:t>	}</a:t>
            </a:r>
            <a:br>
              <a:rPr lang="en"/>
            </a:br>
            <a:r>
              <a:rPr lang="en"/>
              <a:t>}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215225" y="912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Quiz</a:t>
            </a:r>
            <a:endParaRPr/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215225" y="599650"/>
            <a:ext cx="8520600" cy="49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</a:t>
            </a:r>
            <a:r>
              <a:rPr lang="en"/>
              <a:t>bstract class Enemy {</a:t>
            </a:r>
            <a:br>
              <a:rPr lang="en"/>
            </a:br>
            <a:r>
              <a:rPr lang="en"/>
              <a:t>	</a:t>
            </a:r>
            <a:r>
              <a:rPr lang="en"/>
              <a:t>i</a:t>
            </a:r>
            <a:r>
              <a:rPr lang="en"/>
              <a:t>nt x, y;</a:t>
            </a:r>
            <a:br>
              <a:rPr lang="en"/>
            </a:br>
            <a:r>
              <a:rPr lang="en"/>
              <a:t>	</a:t>
            </a:r>
            <a:r>
              <a:rPr lang="en"/>
              <a:t>a</a:t>
            </a:r>
            <a:r>
              <a:rPr lang="en"/>
              <a:t>bstract void update();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</a:t>
            </a:r>
            <a:r>
              <a:rPr lang="en"/>
              <a:t>lass SimpleEnemy extends Enemy {</a:t>
            </a:r>
            <a:br>
              <a:rPr lang="en"/>
            </a:br>
            <a:r>
              <a:rPr lang="en"/>
              <a:t>	@Override</a:t>
            </a:r>
            <a:br>
              <a:rPr lang="en"/>
            </a:br>
            <a:r>
              <a:rPr lang="en"/>
              <a:t>	</a:t>
            </a:r>
            <a:r>
              <a:rPr lang="en"/>
              <a:t>v</a:t>
            </a:r>
            <a:r>
              <a:rPr lang="en"/>
              <a:t>oid update() {</a:t>
            </a:r>
            <a:br>
              <a:rPr lang="en"/>
            </a:br>
            <a:r>
              <a:rPr lang="en"/>
              <a:t>		print(x + y);</a:t>
            </a:r>
            <a:br>
              <a:rPr lang="en"/>
            </a:br>
            <a:r>
              <a:rPr lang="en"/>
              <a:t>	}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Enemy e = new SimpleEnemy();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e.update();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311700" y="974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Quiz 2</a:t>
            </a:r>
            <a:endParaRPr/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215225" y="670100"/>
            <a:ext cx="8520600" cy="447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abstract class Enemy {</a:t>
            </a:r>
            <a:br>
              <a:rPr lang="en"/>
            </a:br>
            <a:r>
              <a:rPr lang="en"/>
              <a:t>	int x, y;</a:t>
            </a:r>
            <a:br>
              <a:rPr lang="en"/>
            </a:br>
            <a:r>
              <a:rPr lang="en"/>
              <a:t>	abstract void update();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class SimpleEnemy extends Enemy {</a:t>
            </a:r>
            <a:br>
              <a:rPr lang="en"/>
            </a:br>
            <a:r>
              <a:rPr lang="en"/>
              <a:t>	@Override</a:t>
            </a:r>
            <a:br>
              <a:rPr lang="en"/>
            </a:br>
            <a:r>
              <a:rPr lang="en"/>
              <a:t>	void update() {</a:t>
            </a:r>
            <a:br>
              <a:rPr lang="en"/>
            </a:br>
            <a:r>
              <a:rPr lang="en"/>
              <a:t>		print(x + y);</a:t>
            </a:r>
            <a:br>
              <a:rPr lang="en"/>
            </a:br>
            <a:r>
              <a:rPr lang="en"/>
              <a:t>	}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Enemy e = new Enemy();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e.update();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Quiz</a:t>
            </a:r>
            <a:endParaRPr/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What is an example of when we need to use abstract classes?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Review</a:t>
            </a:r>
            <a:endParaRPr/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HashMap&lt;Integer, String&gt; map = new HashMap&lt;Integer, String&gt;();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map.put(1, “A”);</a:t>
            </a:r>
            <a:br>
              <a:rPr lang="en"/>
            </a:br>
            <a:r>
              <a:rPr lang="en"/>
              <a:t>map.put(2, “B”);</a:t>
            </a:r>
            <a:br>
              <a:rPr lang="en"/>
            </a:br>
            <a:r>
              <a:rPr lang="en"/>
              <a:t>map.put(3, “C”);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println(map.get(1));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Quiz</a:t>
            </a:r>
            <a:endParaRPr/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</a:t>
            </a:r>
            <a:r>
              <a:rPr lang="en"/>
              <a:t>bstract class Apple {</a:t>
            </a:r>
            <a:br>
              <a:rPr lang="en"/>
            </a:br>
            <a:r>
              <a:rPr lang="en"/>
              <a:t>	</a:t>
            </a:r>
            <a:r>
              <a:rPr lang="en"/>
              <a:t>i</a:t>
            </a:r>
            <a:r>
              <a:rPr lang="en"/>
              <a:t>nt x, y;</a:t>
            </a:r>
            <a:br>
              <a:rPr lang="en"/>
            </a:br>
            <a:r>
              <a:rPr lang="en"/>
              <a:t>	</a:t>
            </a:r>
            <a:r>
              <a:rPr lang="en"/>
              <a:t>a</a:t>
            </a:r>
            <a:r>
              <a:rPr lang="en"/>
              <a:t>bstract void doSomething();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Apple a = new Apple();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a.doSomething();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Abstract classes can not be created!</a:t>
            </a:r>
            <a:endParaRPr/>
          </a:p>
        </p:txBody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can not </a:t>
            </a:r>
            <a:r>
              <a:rPr lang="en"/>
              <a:t>instantiate</a:t>
            </a:r>
            <a:r>
              <a:rPr lang="en"/>
              <a:t> an abstract class!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new Apple() fails because the method doSomething() is not implemented!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type="title"/>
          </p:nvPr>
        </p:nvSpPr>
        <p:spPr>
          <a:xfrm>
            <a:off x="271525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States</a:t>
            </a:r>
            <a:endParaRPr/>
          </a:p>
        </p:txBody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311700" y="1152475"/>
            <a:ext cx="8520600" cy="39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Characters, enemies, items, projectiles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All of these things and more behave differently depending on what </a:t>
            </a:r>
            <a:r>
              <a:rPr b="1" lang="en"/>
              <a:t>state</a:t>
            </a:r>
            <a:r>
              <a:rPr lang="en"/>
              <a:t> they’re in.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For example, a character has many states :</a:t>
            </a:r>
            <a:br>
              <a:rPr lang="en"/>
            </a:br>
            <a:r>
              <a:rPr lang="en"/>
              <a:t>- Walking</a:t>
            </a:r>
            <a:br>
              <a:rPr lang="en"/>
            </a:br>
            <a:r>
              <a:rPr lang="en"/>
              <a:t>- Crouching</a:t>
            </a:r>
            <a:br>
              <a:rPr lang="en"/>
            </a:br>
            <a:r>
              <a:rPr lang="en"/>
              <a:t>- Attacking</a:t>
            </a:r>
            <a:br>
              <a:rPr lang="en"/>
            </a:br>
            <a:r>
              <a:rPr lang="en"/>
              <a:t>- Dead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This lecture will cover how to use inheritance and abstract classes to handle creating objects that operate differently depending on their state.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State Machines</a:t>
            </a:r>
            <a:endParaRPr/>
          </a:p>
        </p:txBody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state machine is a machine that operates differently depending on what state it is in. It may switch states too.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Ex 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Characters can move from Walking to Crouching</a:t>
            </a:r>
            <a:br>
              <a:rPr lang="en"/>
            </a:br>
            <a:r>
              <a:rPr lang="en"/>
              <a:t>Or Crouching to Walking</a:t>
            </a:r>
            <a:br>
              <a:rPr lang="en"/>
            </a:br>
            <a:r>
              <a:rPr lang="en"/>
              <a:t>Or Walking to Running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terrible way to handle states</a:t>
            </a:r>
            <a:endParaRPr/>
          </a:p>
        </p:txBody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Building a State Machine</a:t>
            </a:r>
            <a:endParaRPr/>
          </a:p>
        </p:txBody>
      </p:sp>
      <p:sp>
        <p:nvSpPr>
          <p:cNvPr id="199" name="Shape 19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Having lots of if statements is bad and gets complicated very quickly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We can write better code by creating an </a:t>
            </a:r>
            <a:r>
              <a:rPr b="1" lang="en"/>
              <a:t>abstract class</a:t>
            </a:r>
            <a:r>
              <a:rPr lang="en"/>
              <a:t> called </a:t>
            </a:r>
            <a:r>
              <a:rPr b="1" lang="en"/>
              <a:t>State</a:t>
            </a:r>
            <a:r>
              <a:rPr lang="en"/>
              <a:t>, and create different States that </a:t>
            </a:r>
            <a:r>
              <a:rPr b="1" lang="en"/>
              <a:t>inherit</a:t>
            </a:r>
            <a:r>
              <a:rPr lang="en"/>
              <a:t> from State.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Defining State</a:t>
            </a:r>
            <a:endParaRPr/>
          </a:p>
        </p:txBody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</a:t>
            </a:r>
            <a:r>
              <a:rPr lang="en"/>
              <a:t>bstract class State {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</a:t>
            </a:r>
            <a:r>
              <a:rPr lang="en"/>
              <a:t>a</a:t>
            </a:r>
            <a:r>
              <a:rPr lang="en"/>
              <a:t>bstract void update(Character ch);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 state is just any object that can update the character!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Implementing the state machine...</a:t>
            </a:r>
            <a:endParaRPr/>
          </a:p>
        </p:txBody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HashMap&lt;Integer, String&gt; map = new HashMap&lt;Integer, String&gt;();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map.put(1, “A”);</a:t>
            </a:r>
            <a:br>
              <a:rPr lang="en"/>
            </a:br>
            <a:r>
              <a:rPr lang="en"/>
              <a:t>map.put(2, “B”);</a:t>
            </a:r>
            <a:br>
              <a:rPr lang="en"/>
            </a:br>
            <a:r>
              <a:rPr lang="en"/>
              <a:t>map.put(3, “C”);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println(map.get(0));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c</a:t>
            </a:r>
            <a:r>
              <a:rPr lang="en"/>
              <a:t>lass Position { int x, y; }</a:t>
            </a:r>
            <a:br>
              <a:rPr lang="en"/>
            </a:br>
            <a:r>
              <a:rPr lang="en"/>
              <a:t>HashMap&lt;String, Position&gt; map = new HashMap&lt;String Position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data structure is best for this problem? Why?</a:t>
            </a:r>
            <a:endParaRPr/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Our application’s job is to keep track of orders at a fast food </a:t>
            </a:r>
            <a:r>
              <a:rPr lang="en"/>
              <a:t>restaurant</a:t>
            </a:r>
            <a:r>
              <a:rPr lang="en"/>
              <a:t>. Orders are placed, and then the chef cooks the food, then the orders are removed from the system.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What data structure is best for this problem? Why?</a:t>
            </a:r>
            <a:endParaRPr/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Our application needs to create 100 random Position objects and use them as the game runs. The x and y coordinates in the Position objects change, but no new Positions are ever added.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What data structure is best for this problem? Why?</a:t>
            </a:r>
            <a:endParaRPr/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Every time a customer registers with our system, we need to associate a customer ID with them. New customers register all of the time.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What data structure is best for this problem? Why?</a:t>
            </a:r>
            <a:endParaRPr/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Our application keeps track of the grades of our students. New students sometimes join the class and leave.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</a:t>
            </a:r>
            <a:endParaRPr/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HashMap&lt;String, String&gt; map = new HashMap&lt;String, String&gt;();</a:t>
            </a:r>
            <a:br>
              <a:rPr lang="en"/>
            </a:br>
            <a:r>
              <a:rPr lang="en"/>
              <a:t>map.put(“A”, “B”);</a:t>
            </a:r>
            <a:br>
              <a:rPr lang="en"/>
            </a:br>
            <a:r>
              <a:rPr lang="en"/>
              <a:t>map.put(“F”, “C”);</a:t>
            </a:r>
            <a:br>
              <a:rPr lang="en"/>
            </a:br>
            <a:r>
              <a:rPr lang="en"/>
              <a:t>map.put(“C”, “B”);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print(map.get(</a:t>
            </a:r>
            <a:r>
              <a:rPr lang="en"/>
              <a:t>“C”</a:t>
            </a:r>
            <a:r>
              <a:rPr lang="en"/>
              <a:t>));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