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5143500" cx="9144000"/>
  <p:notesSz cx="6858000" cy="9144000"/>
  <p:embeddedFontLst>
    <p:embeddedFont>
      <p:font typeface="Raleway"/>
      <p:regular r:id="rId26"/>
      <p:bold r:id="rId27"/>
      <p:italic r:id="rId28"/>
      <p:boldItalic r:id="rId29"/>
    </p:embeddedFont>
    <p:embeddedFont>
      <p:font typeface="Lato"/>
      <p:regular r:id="rId30"/>
      <p:bold r:id="rId31"/>
      <p:italic r:id="rId32"/>
      <p:boldItalic r:id="rId3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Raleway-regular.fntdata"/><Relationship Id="rId25" Type="http://schemas.openxmlformats.org/officeDocument/2006/relationships/slide" Target="slides/slide20.xml"/><Relationship Id="rId28" Type="http://schemas.openxmlformats.org/officeDocument/2006/relationships/font" Target="fonts/Raleway-italic.fntdata"/><Relationship Id="rId27" Type="http://schemas.openxmlformats.org/officeDocument/2006/relationships/font" Target="fonts/Raleway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Raleway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Lato-bold.fntdata"/><Relationship Id="rId30" Type="http://schemas.openxmlformats.org/officeDocument/2006/relationships/font" Target="fonts/Lato-regular.fntdata"/><Relationship Id="rId11" Type="http://schemas.openxmlformats.org/officeDocument/2006/relationships/slide" Target="slides/slide6.xml"/><Relationship Id="rId33" Type="http://schemas.openxmlformats.org/officeDocument/2006/relationships/font" Target="fonts/Lato-boldItalic.fntdata"/><Relationship Id="rId10" Type="http://schemas.openxmlformats.org/officeDocument/2006/relationships/slide" Target="slides/slide5.xml"/><Relationship Id="rId32" Type="http://schemas.openxmlformats.org/officeDocument/2006/relationships/font" Target="fonts/Lato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436de326dc_0_1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436de326dc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436de326dc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436de326dc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436de326dc_0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436de326dc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436de326dc_0_1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436de326dc_0_1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436de326dc_0_1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436de326dc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436de326dc_0_1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436de326dc_0_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436de326dc_0_1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436de326dc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436de326dc_0_1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436de326dc_0_1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436de326dc_0_1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436de326dc_0_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436de326dc_0_1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436de326dc_0_1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436de326dc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436de326dc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436de326dc_0_1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436de326dc_0_1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436de326dc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436de326dc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436de326dc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436de326dc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436de326dc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436de326dc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436de326dc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436de326dc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436de326dc_0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436de326dc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436de326dc_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436de326dc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436de326dc_0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436de326dc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AI Lesson 3</a:t>
            </a:r>
            <a:endParaRPr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2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BackTracking</a:t>
            </a:r>
            <a:endParaRPr/>
          </a:p>
        </p:txBody>
      </p:sp>
      <p:sp>
        <p:nvSpPr>
          <p:cNvPr id="141" name="Google Shape;141;p22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need to add a way in to track the solution when we search for a path. That way we can return the optimal path when we search.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Right now our pathfinding only searches for if there </a:t>
            </a:r>
            <a:r>
              <a:rPr b="1" lang="en"/>
              <a:t>exists</a:t>
            </a:r>
            <a:r>
              <a:rPr lang="en"/>
              <a:t> a path to a solution, which isn’t too useful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3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BackTracking</a:t>
            </a:r>
            <a:endParaRPr/>
          </a:p>
        </p:txBody>
      </p:sp>
      <p:sp>
        <p:nvSpPr>
          <p:cNvPr id="147" name="Google Shape;147;p23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solution to this problem is </a:t>
            </a:r>
            <a:r>
              <a:rPr b="1" lang="en"/>
              <a:t>Backtracking</a:t>
            </a:r>
            <a:r>
              <a:rPr lang="en"/>
              <a:t>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premise is that when we add a node to explore to the “toExplore” list, track which node is its </a:t>
            </a:r>
            <a:r>
              <a:rPr b="1" lang="en"/>
              <a:t>parent.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Then when we hit the goal node, we simply track back using the </a:t>
            </a:r>
            <a:r>
              <a:rPr b="1" lang="en"/>
              <a:t>parent </a:t>
            </a:r>
            <a:r>
              <a:rPr lang="en"/>
              <a:t>references in each node.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add backtracking to our code</a:t>
            </a:r>
            <a:endParaRPr/>
          </a:p>
        </p:txBody>
      </p:sp>
      <p:sp>
        <p:nvSpPr>
          <p:cNvPr id="153" name="Google Shape;153;p2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BackTracking Cost</a:t>
            </a:r>
            <a:endParaRPr/>
          </a:p>
        </p:txBody>
      </p:sp>
      <p:sp>
        <p:nvSpPr>
          <p:cNvPr id="159" name="Google Shape;159;p2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 backtracking expensive?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Who can tell me the cost of adding backtracking to one of our search algorithms?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Backtracking scope</a:t>
            </a:r>
            <a:endParaRPr/>
          </a:p>
        </p:txBody>
      </p:sp>
      <p:sp>
        <p:nvSpPr>
          <p:cNvPr id="165" name="Google Shape;165;p26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Which algorithms work with backtracking?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Implementing DFS</a:t>
            </a:r>
            <a:endParaRPr/>
          </a:p>
        </p:txBody>
      </p:sp>
      <p:sp>
        <p:nvSpPr>
          <p:cNvPr id="171" name="Google Shape;171;p27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A-Star</a:t>
            </a:r>
            <a:endParaRPr/>
          </a:p>
        </p:txBody>
      </p:sp>
      <p:sp>
        <p:nvSpPr>
          <p:cNvPr id="177" name="Google Shape;177;p28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A-Star was invented to provide </a:t>
            </a:r>
            <a:r>
              <a:rPr b="1" lang="en"/>
              <a:t>faster </a:t>
            </a:r>
            <a:r>
              <a:rPr lang="en"/>
              <a:t>searching.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Large problems like map finding across large graphs can be very expensive because there can be thousands (or hundreds of thousands) of nodes to search.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A-Star improves the </a:t>
            </a:r>
            <a:r>
              <a:rPr b="1" lang="en"/>
              <a:t>efficiency</a:t>
            </a:r>
            <a:r>
              <a:rPr lang="en"/>
              <a:t> of search by cutting down on the number of nodes that we explore.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9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Heuristics</a:t>
            </a:r>
            <a:endParaRPr/>
          </a:p>
        </p:txBody>
      </p:sp>
      <p:sp>
        <p:nvSpPr>
          <p:cNvPr id="183" name="Google Shape;183;p29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premise behind A-Star is that when we have a </a:t>
            </a:r>
            <a:r>
              <a:rPr b="1" lang="en"/>
              <a:t>frontier</a:t>
            </a:r>
            <a:r>
              <a:rPr lang="en"/>
              <a:t> of nodes to explore, chose the next one smartly.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This ends up being much faster than </a:t>
            </a:r>
            <a:r>
              <a:rPr lang="en"/>
              <a:t>choosing</a:t>
            </a:r>
            <a:r>
              <a:rPr lang="en"/>
              <a:t> nodes randomly.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 heuristic is a function that returns the </a:t>
            </a:r>
            <a:r>
              <a:rPr b="1" lang="en"/>
              <a:t>estimated cost from a state to the solution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0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Heuristics</a:t>
            </a:r>
            <a:endParaRPr/>
          </a:p>
        </p:txBody>
      </p:sp>
      <p:sp>
        <p:nvSpPr>
          <p:cNvPr id="189" name="Google Shape;189;p30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we were writing A-Star for a pathfinding algorithm, a good heuristic would be the euclidean distance from the current state to the target state.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If we were writing A-Star for chess a good heuristic would return the number of pieces the other player has. Because it represents a (very) rough estimate of how many moves it would take to win. 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1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Sliding Block Problem</a:t>
            </a:r>
            <a:endParaRPr/>
          </a:p>
        </p:txBody>
      </p:sp>
      <p:sp>
        <p:nvSpPr>
          <p:cNvPr id="195" name="Google Shape;195;p31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Homework</a:t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2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Implementing A-Star</a:t>
            </a:r>
            <a:endParaRPr/>
          </a:p>
        </p:txBody>
      </p:sp>
      <p:sp>
        <p:nvSpPr>
          <p:cNvPr id="201" name="Google Shape;201;p32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Warmup</a:t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#1</a:t>
            </a:r>
            <a:endParaRPr/>
          </a:p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729450" y="2078875"/>
            <a:ext cx="7688700" cy="306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does this code print?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nt x = 10;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print(</a:t>
            </a:r>
            <a:br>
              <a:rPr lang="en"/>
            </a:br>
            <a:r>
              <a:rPr lang="en"/>
              <a:t>	(x &gt; 0)? “A” :</a:t>
            </a:r>
            <a:br>
              <a:rPr lang="en"/>
            </a:br>
            <a:r>
              <a:rPr lang="en"/>
              <a:t>	(x&gt; 5)? “B” :</a:t>
            </a:r>
            <a:br>
              <a:rPr lang="en"/>
            </a:br>
            <a:r>
              <a:rPr lang="en"/>
              <a:t>	(x &gt; 9)? “C” : “D” );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#2</a:t>
            </a:r>
            <a:endParaRPr/>
          </a:p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729450" y="2078875"/>
            <a:ext cx="7688700" cy="311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does this code print?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int x = 10;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print(</a:t>
            </a:r>
            <a:br>
              <a:rPr lang="en"/>
            </a:br>
            <a:r>
              <a:rPr lang="en"/>
              <a:t>	(x &gt; 0)?  ((x &gt; 15)? 0 : 1) :</a:t>
            </a:r>
            <a:br>
              <a:rPr lang="en"/>
            </a:br>
            <a:r>
              <a:rPr lang="en"/>
              <a:t>	 (x &gt; 5)? ((x &gt; 9)? 10 : 5)  :</a:t>
            </a:r>
            <a:br>
              <a:rPr lang="en"/>
            </a:br>
            <a:r>
              <a:rPr lang="en"/>
              <a:t>	 (x &gt; 9)? ((x == 10)? 1 : 0) : 60 );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#3</a:t>
            </a:r>
            <a:endParaRPr/>
          </a:p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</a:t>
            </a:r>
            <a:r>
              <a:rPr lang="en"/>
              <a:t>lass X {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</a:t>
            </a:r>
            <a:r>
              <a:rPr lang="en"/>
              <a:t>i</a:t>
            </a:r>
            <a:r>
              <a:rPr lang="en"/>
              <a:t>nt i;</a:t>
            </a:r>
            <a:br>
              <a:rPr lang="en"/>
            </a:br>
            <a:r>
              <a:rPr lang="en"/>
              <a:t>	X(int i) {</a:t>
            </a:r>
            <a:br>
              <a:rPr lang="en"/>
            </a:br>
            <a:r>
              <a:rPr lang="en"/>
              <a:t>		</a:t>
            </a:r>
            <a:r>
              <a:rPr lang="en"/>
              <a:t>i</a:t>
            </a:r>
            <a:r>
              <a:rPr lang="en"/>
              <a:t> = i;</a:t>
            </a:r>
            <a:br>
              <a:rPr lang="en"/>
            </a:br>
            <a:r>
              <a:rPr lang="en"/>
              <a:t>	}</a:t>
            </a:r>
            <a:br>
              <a:rPr lang="en"/>
            </a:br>
            <a:r>
              <a:rPr lang="en"/>
              <a:t>}</a:t>
            </a:r>
            <a:br>
              <a:rPr lang="en"/>
            </a:b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print(</a:t>
            </a:r>
            <a:r>
              <a:rPr lang="en"/>
              <a:t>n</a:t>
            </a:r>
            <a:r>
              <a:rPr lang="en"/>
              <a:t>ew X(10).i);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#4</a:t>
            </a:r>
            <a:endParaRPr/>
          </a:p>
        </p:txBody>
      </p:sp>
      <p:sp>
        <p:nvSpPr>
          <p:cNvPr id="123" name="Google Shape;123;p19"/>
          <p:cNvSpPr txBox="1"/>
          <p:nvPr>
            <p:ph idx="1" type="body"/>
          </p:nvPr>
        </p:nvSpPr>
        <p:spPr>
          <a:xfrm>
            <a:off x="729450" y="2078875"/>
            <a:ext cx="7688700" cy="277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</a:t>
            </a:r>
            <a:r>
              <a:rPr lang="en"/>
              <a:t>oid x(int[] a, int y) {</a:t>
            </a:r>
            <a:br>
              <a:rPr lang="en"/>
            </a:br>
            <a:r>
              <a:rPr lang="en"/>
              <a:t>	</a:t>
            </a:r>
            <a:r>
              <a:rPr lang="en"/>
              <a:t>i</a:t>
            </a:r>
            <a:r>
              <a:rPr lang="en"/>
              <a:t>f (y &lt; 0)</a:t>
            </a:r>
            <a:br>
              <a:rPr lang="en"/>
            </a:br>
            <a:r>
              <a:rPr lang="en"/>
              <a:t>		</a:t>
            </a:r>
            <a:r>
              <a:rPr lang="en"/>
              <a:t>r</a:t>
            </a:r>
            <a:r>
              <a:rPr lang="en"/>
              <a:t>eturn;</a:t>
            </a:r>
            <a:br>
              <a:rPr lang="en"/>
            </a:br>
            <a:r>
              <a:rPr lang="en"/>
              <a:t>	</a:t>
            </a:r>
            <a:r>
              <a:rPr lang="en"/>
              <a:t>e</a:t>
            </a:r>
            <a:r>
              <a:rPr lang="en"/>
              <a:t>lse {</a:t>
            </a:r>
            <a:br>
              <a:rPr lang="en"/>
            </a:br>
            <a:r>
              <a:rPr lang="en"/>
              <a:t>		println(a[y])</a:t>
            </a:r>
            <a:br>
              <a:rPr lang="en"/>
            </a:br>
            <a:r>
              <a:rPr lang="en"/>
              <a:t>		</a:t>
            </a:r>
            <a:r>
              <a:rPr lang="en"/>
              <a:t>y</a:t>
            </a:r>
            <a:r>
              <a:rPr lang="en"/>
              <a:t> -= 2;</a:t>
            </a:r>
            <a:br>
              <a:rPr lang="en"/>
            </a:br>
            <a:r>
              <a:rPr lang="en"/>
              <a:t>		x(a, y);</a:t>
            </a:r>
            <a:br>
              <a:rPr lang="en"/>
            </a:br>
            <a:r>
              <a:rPr lang="en"/>
              <a:t>	}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x(new int[] { 1, 2, 3, 4, 5 }, 4);</a:t>
            </a:r>
            <a:br>
              <a:rPr lang="en"/>
            </a:br>
            <a:r>
              <a:rPr lang="en"/>
              <a:t>x(new int[] { 2, 4, 6, 8, 10 }, 4);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#5</a:t>
            </a:r>
            <a:endParaRPr/>
          </a:p>
        </p:txBody>
      </p:sp>
      <p:sp>
        <p:nvSpPr>
          <p:cNvPr id="129" name="Google Shape;129;p20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Where is the error in this code? Is there one?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</a:t>
            </a:r>
            <a:r>
              <a:rPr lang="en"/>
              <a:t>nt[] array = </a:t>
            </a:r>
            <a:r>
              <a:rPr lang="en"/>
              <a:t>n</a:t>
            </a:r>
            <a:r>
              <a:rPr lang="en"/>
              <a:t>ew int[] {</a:t>
            </a:r>
            <a:br>
              <a:rPr lang="en"/>
            </a:br>
            <a:r>
              <a:rPr lang="en"/>
              <a:t>	</a:t>
            </a:r>
            <a:r>
              <a:rPr lang="en"/>
              <a:t>n</a:t>
            </a:r>
            <a:r>
              <a:rPr lang="en"/>
              <a:t>ew int[] { 1, 2, 3, 4},</a:t>
            </a:r>
            <a:br>
              <a:rPr lang="en"/>
            </a:br>
            <a:r>
              <a:rPr lang="en"/>
              <a:t>	</a:t>
            </a:r>
            <a:r>
              <a:rPr lang="en"/>
              <a:t>n</a:t>
            </a:r>
            <a:r>
              <a:rPr lang="en"/>
              <a:t>ew int[] { 2, 3, 4, 5},</a:t>
            </a:r>
            <a:br>
              <a:rPr lang="en"/>
            </a:br>
            <a:r>
              <a:rPr lang="en"/>
              <a:t>	</a:t>
            </a:r>
            <a:r>
              <a:rPr lang="en"/>
              <a:t>n</a:t>
            </a:r>
            <a:r>
              <a:rPr lang="en"/>
              <a:t>ew int[] { 3, 4, 5, 6} };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Change Problem</a:t>
            </a:r>
            <a:endParaRPr/>
          </a:p>
        </p:txBody>
      </p:sp>
      <p:sp>
        <p:nvSpPr>
          <p:cNvPr id="135" name="Google Shape;135;p21"/>
          <p:cNvSpPr txBox="1"/>
          <p:nvPr>
            <p:ph idx="1" type="body"/>
          </p:nvPr>
        </p:nvSpPr>
        <p:spPr>
          <a:xfrm>
            <a:off x="729450" y="1783525"/>
            <a:ext cx="7688700" cy="346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a function with the following signature 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v</a:t>
            </a:r>
            <a:r>
              <a:rPr lang="en"/>
              <a:t>oid makeChange(float itemCost, float amountPaid) {</a:t>
            </a:r>
            <a:br>
              <a:rPr lang="en"/>
            </a:br>
            <a:r>
              <a:rPr lang="en"/>
              <a:t>	…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program should print out the correct change (in quarters, dimes, nickels, and pennies) if you pay amountPaid dollars for a product that costs itemCost.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Ex :</a:t>
            </a:r>
            <a:br>
              <a:rPr lang="en"/>
            </a:br>
            <a:r>
              <a:rPr lang="en"/>
              <a:t>makeChange(10, 12.12) should print</a:t>
            </a:r>
            <a:br>
              <a:rPr lang="en"/>
            </a:br>
            <a:r>
              <a:rPr lang="en"/>
              <a:t>Quarters : 8</a:t>
            </a:r>
            <a:br>
              <a:rPr lang="en"/>
            </a:br>
            <a:r>
              <a:rPr lang="en"/>
              <a:t>Dimes : 1</a:t>
            </a:r>
            <a:br>
              <a:rPr lang="en"/>
            </a:br>
            <a:r>
              <a:rPr lang="en"/>
              <a:t>Nickels : 0</a:t>
            </a:r>
            <a:br>
              <a:rPr lang="en"/>
            </a:br>
            <a:r>
              <a:rPr lang="en"/>
              <a:t>Pennies : 2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