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String x;</a:t>
            </a:r>
            <a:endParaRPr sz="3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</a:t>
            </a:r>
            <a:r>
              <a:rPr lang="en" sz="3000"/>
              <a:t>nt y = 100;</a:t>
            </a:r>
            <a:endParaRPr sz="3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</a:t>
            </a:r>
            <a:r>
              <a:rPr lang="en" sz="3000"/>
              <a:t>f (y &lt; 10)</a:t>
            </a:r>
            <a:endParaRPr sz="3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  </a:t>
            </a:r>
            <a:r>
              <a:rPr lang="en" sz="3000"/>
              <a:t>x = “Small”;</a:t>
            </a:r>
            <a:endParaRPr sz="3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else</a:t>
            </a:r>
            <a:endParaRPr sz="30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  x = “Large”;</a:t>
            </a:r>
            <a:endParaRPr sz="30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v</a:t>
            </a:r>
            <a:r>
              <a:rPr lang="en" sz="2400"/>
              <a:t>oid function(int x) {</a:t>
            </a:r>
            <a:endParaRPr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	print(</a:t>
            </a:r>
            <a:endParaRPr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		(x &lt;10)? “A” :</a:t>
            </a:r>
            <a:endParaRPr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		(x &lt; 100)? “B” :</a:t>
            </a:r>
            <a:endParaRPr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		(x &lt; 150)? “C” : “D”</a:t>
            </a:r>
            <a:br>
              <a:rPr lang="en" sz="2400"/>
            </a:br>
            <a:r>
              <a:rPr lang="en" sz="2400"/>
              <a:t>	);</a:t>
            </a:r>
            <a:endParaRPr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}</a:t>
            </a:r>
            <a:endParaRPr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function(100);</a:t>
            </a:r>
            <a:endParaRPr sz="24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Mapper {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HashMap&lt;String, Mapper&gt; map = new HashMap&lt;String, Mapper&gt;();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String s;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Mapper(String s) {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map.put(“A”, new Mapper(s + “A”));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map.put(“B”, new Mapper(s + “B”));</a:t>
            </a:r>
            <a:br>
              <a:rPr lang="en"/>
            </a:br>
            <a:r>
              <a:rPr lang="en"/>
              <a:t>		map.put(“C”, new Mapper(a + “C”));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</a:t>
            </a:r>
            <a:r>
              <a:rPr lang="en"/>
              <a:t>oid setup() {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Mapper m = new Mapper();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println(m.get(“A”).get(“A”).get(“A”).get(“B”).get(“A”).get(“C”));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10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Ternary Operator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09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x = 100;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print((x &lt; 140)? 0 : 1);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</a:t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f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</a:t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loat y = 100;</a:t>
            </a:r>
            <a:br>
              <a:rPr lang="en"/>
            </a:br>
            <a:r>
              <a:rPr lang="en"/>
              <a:t>String x;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f (y &lt; 50)</a:t>
            </a:r>
            <a:br>
              <a:rPr lang="en"/>
            </a:br>
            <a:r>
              <a:rPr lang="en"/>
              <a:t>	</a:t>
            </a:r>
            <a:r>
              <a:rPr lang="en"/>
              <a:t>x</a:t>
            </a:r>
            <a:r>
              <a:rPr lang="en"/>
              <a:t> = “Yes”;</a:t>
            </a:r>
            <a:br>
              <a:rPr lang="en"/>
            </a:br>
            <a:r>
              <a:rPr lang="en"/>
              <a:t>e</a:t>
            </a:r>
            <a:r>
              <a:rPr lang="en"/>
              <a:t>lse</a:t>
            </a:r>
            <a:br>
              <a:rPr lang="en"/>
            </a:br>
            <a:r>
              <a:rPr lang="en"/>
              <a:t>	</a:t>
            </a:r>
            <a:r>
              <a:rPr lang="en"/>
              <a:t>x</a:t>
            </a:r>
            <a:r>
              <a:rPr lang="en"/>
              <a:t> = “No”;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129700" y="930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loat y = random(100, 300);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f (y &lt; 150)</a:t>
            </a:r>
            <a:br>
              <a:rPr lang="en"/>
            </a:br>
            <a:r>
              <a:rPr lang="en"/>
              <a:t>	print(“Moose”);</a:t>
            </a:r>
            <a:br>
              <a:rPr lang="en"/>
            </a:br>
            <a:r>
              <a:rPr lang="en"/>
              <a:t>e</a:t>
            </a:r>
            <a:r>
              <a:rPr lang="en"/>
              <a:t>lse</a:t>
            </a:r>
            <a:br>
              <a:rPr lang="en"/>
            </a:br>
            <a:r>
              <a:rPr lang="en"/>
              <a:t>	print(“Sombra”);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this be converted?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12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f (random(0, 10) &lt; 5)</a:t>
            </a:r>
            <a:br>
              <a:rPr lang="en"/>
            </a:br>
            <a:r>
              <a:rPr lang="en"/>
              <a:t>	print(“Yes”);</a:t>
            </a:r>
            <a:br>
              <a:rPr lang="en"/>
            </a:br>
            <a:r>
              <a:rPr lang="en"/>
              <a:t>e</a:t>
            </a:r>
            <a:r>
              <a:rPr lang="en"/>
              <a:t>lse</a:t>
            </a:r>
            <a:br>
              <a:rPr lang="en"/>
            </a:br>
            <a:r>
              <a:rPr lang="en"/>
              <a:t>	</a:t>
            </a:r>
            <a:r>
              <a:rPr lang="en"/>
              <a:t>p</a:t>
            </a:r>
            <a:r>
              <a:rPr lang="en"/>
              <a:t>rint(“No”);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this be converted?</a:t>
            </a:r>
            <a:endParaRPr/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x = 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f (random(0, 10) &lt; 5)</a:t>
            </a:r>
            <a:br>
              <a:rPr lang="en"/>
            </a:br>
            <a:r>
              <a:rPr lang="en"/>
              <a:t>	</a:t>
            </a:r>
            <a:r>
              <a:rPr lang="en"/>
              <a:t>x</a:t>
            </a:r>
            <a:r>
              <a:rPr lang="en"/>
              <a:t> ++;</a:t>
            </a:r>
            <a:br>
              <a:rPr lang="en"/>
            </a:br>
            <a:r>
              <a:rPr lang="en"/>
              <a:t>e</a:t>
            </a:r>
            <a:r>
              <a:rPr lang="en"/>
              <a:t>lse</a:t>
            </a:r>
            <a:br>
              <a:rPr lang="en"/>
            </a:br>
            <a:r>
              <a:rPr lang="en"/>
              <a:t>	</a:t>
            </a:r>
            <a:r>
              <a:rPr lang="en"/>
              <a:t>x</a:t>
            </a:r>
            <a:r>
              <a:rPr lang="en"/>
              <a:t> --;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Recursion</a:t>
            </a:r>
            <a:endParaRPr/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Recursion is a mathematical concept that a function can call itself.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It is an advanced topic in computer programming.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: The factorial function</a:t>
            </a:r>
            <a:endParaRPr/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5! = 5 * 4 * 3 * 2 * 1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factorial function can be defined using </a:t>
            </a:r>
            <a:r>
              <a:rPr b="1" lang="en"/>
              <a:t>recursion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5! = 5 * 4!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is because 5 * 4! = 5 * 4 * 3 * 2 * 1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: The factorial function</a:t>
            </a:r>
            <a:endParaRPr/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11700" y="1133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factorial(int n)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x = n;</a:t>
            </a:r>
            <a:br>
              <a:rPr lang="en"/>
            </a:br>
            <a:r>
              <a:rPr lang="en"/>
              <a:t>	</a:t>
            </a:r>
            <a:r>
              <a:rPr lang="en"/>
              <a:t>f</a:t>
            </a:r>
            <a:r>
              <a:rPr lang="en"/>
              <a:t>or (int i = n - 1; i &gt; 0; i --)</a:t>
            </a:r>
            <a:br>
              <a:rPr lang="en"/>
            </a:br>
            <a:r>
              <a:rPr lang="en"/>
              <a:t>		</a:t>
            </a:r>
            <a:r>
              <a:rPr lang="en"/>
              <a:t>x</a:t>
            </a:r>
            <a:r>
              <a:rPr lang="en"/>
              <a:t> *= i;</a:t>
            </a:r>
            <a:br>
              <a:rPr lang="en"/>
            </a:br>
            <a:r>
              <a:rPr lang="en"/>
              <a:t>	</a:t>
            </a:r>
            <a:r>
              <a:rPr lang="en"/>
              <a:t>r</a:t>
            </a:r>
            <a:r>
              <a:rPr lang="en"/>
              <a:t>eturn x;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is a very complicated and tricky way to write the problem!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: The factorial function</a:t>
            </a:r>
            <a:endParaRPr/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1152475"/>
            <a:ext cx="8520600" cy="416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program the problem using a </a:t>
            </a:r>
            <a:r>
              <a:rPr b="1" lang="en"/>
              <a:t>recursive function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factorial(int n) {</a:t>
            </a:r>
            <a:br>
              <a:rPr lang="en"/>
            </a:br>
            <a:r>
              <a:rPr lang="en"/>
              <a:t>	</a:t>
            </a:r>
            <a:r>
              <a:rPr lang="en">
                <a:solidFill>
                  <a:srgbClr val="0000FF"/>
                </a:solidFill>
              </a:rPr>
              <a:t>i</a:t>
            </a:r>
            <a:r>
              <a:rPr lang="en">
                <a:solidFill>
                  <a:srgbClr val="0000FF"/>
                </a:solidFill>
              </a:rPr>
              <a:t>f (n == 1)</a:t>
            </a:r>
            <a:br>
              <a:rPr lang="en">
                <a:solidFill>
                  <a:srgbClr val="0000FF"/>
                </a:solidFill>
              </a:rPr>
            </a:br>
            <a:r>
              <a:rPr lang="en">
                <a:solidFill>
                  <a:srgbClr val="0000FF"/>
                </a:solidFill>
              </a:rPr>
              <a:t>		return 1;</a:t>
            </a:r>
            <a:br>
              <a:rPr lang="en"/>
            </a:br>
            <a:r>
              <a:rPr lang="en">
                <a:solidFill>
                  <a:srgbClr val="FF0000"/>
                </a:solidFill>
              </a:rPr>
              <a:t>	</a:t>
            </a:r>
            <a:r>
              <a:rPr lang="en">
                <a:solidFill>
                  <a:srgbClr val="FF0000"/>
                </a:solidFill>
              </a:rPr>
              <a:t>e</a:t>
            </a:r>
            <a:r>
              <a:rPr lang="en">
                <a:solidFill>
                  <a:srgbClr val="FF0000"/>
                </a:solidFill>
              </a:rPr>
              <a:t>lse</a:t>
            </a:r>
            <a:br>
              <a:rPr lang="en">
                <a:solidFill>
                  <a:srgbClr val="FF0000"/>
                </a:solidFill>
              </a:rPr>
            </a:br>
            <a:r>
              <a:rPr lang="en">
                <a:solidFill>
                  <a:srgbClr val="FF0000"/>
                </a:solidFill>
              </a:rPr>
              <a:t>		</a:t>
            </a:r>
            <a:r>
              <a:rPr lang="en">
                <a:solidFill>
                  <a:srgbClr val="FF0000"/>
                </a:solidFill>
              </a:rPr>
              <a:t>r</a:t>
            </a:r>
            <a:r>
              <a:rPr lang="en">
                <a:solidFill>
                  <a:srgbClr val="FF0000"/>
                </a:solidFill>
              </a:rPr>
              <a:t>eturn n * factorial(n - 1);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blue part is called the </a:t>
            </a:r>
            <a:r>
              <a:rPr b="1" lang="en"/>
              <a:t>base case</a:t>
            </a:r>
            <a:r>
              <a:rPr lang="en"/>
              <a:t>. It is the simplest possible case; it is where the recursion ends.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red part is called the </a:t>
            </a:r>
            <a:r>
              <a:rPr b="1" lang="en"/>
              <a:t>recursive case. </a:t>
            </a:r>
            <a:r>
              <a:rPr lang="en"/>
              <a:t>It is the case in which we recurse (which means to call our own function).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try out everyone’s AI in the competition!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recursive(int s)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f (s == 0)</a:t>
            </a:r>
            <a:br>
              <a:rPr lang="en"/>
            </a:br>
            <a:r>
              <a:rPr lang="en"/>
              <a:t>		</a:t>
            </a:r>
            <a:r>
              <a:rPr lang="en"/>
              <a:t>r</a:t>
            </a:r>
            <a:r>
              <a:rPr lang="en"/>
              <a:t>eturn 0;</a:t>
            </a:r>
            <a:br>
              <a:rPr lang="en"/>
            </a:br>
            <a:r>
              <a:rPr lang="en"/>
              <a:t>	</a:t>
            </a:r>
            <a:r>
              <a:rPr lang="en"/>
              <a:t>e</a:t>
            </a:r>
            <a:r>
              <a:rPr lang="en"/>
              <a:t>lse</a:t>
            </a:r>
            <a:br>
              <a:rPr lang="en"/>
            </a:br>
            <a:r>
              <a:rPr lang="en"/>
              <a:t>		</a:t>
            </a:r>
            <a:r>
              <a:rPr lang="en"/>
              <a:t>r</a:t>
            </a:r>
            <a:r>
              <a:rPr lang="en"/>
              <a:t>eturn s + recursive(s - 1);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base case?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recursive case?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does the function do?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 recursive(int s) {</a:t>
            </a:r>
            <a:br>
              <a:rPr lang="en"/>
            </a:br>
            <a:r>
              <a:rPr lang="en"/>
              <a:t>	if (s == 0)</a:t>
            </a:r>
            <a:br>
              <a:rPr lang="en"/>
            </a:br>
            <a:r>
              <a:rPr lang="en"/>
              <a:t>		return 0;</a:t>
            </a:r>
            <a:br>
              <a:rPr lang="en"/>
            </a:br>
            <a:r>
              <a:rPr lang="en"/>
              <a:t>	else</a:t>
            </a:r>
            <a:br>
              <a:rPr lang="en"/>
            </a:br>
            <a:r>
              <a:rPr lang="en"/>
              <a:t>		return s + recursive(s);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does the following code print?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print(recursive(4));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 f(int x)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f (x == 1)</a:t>
            </a:r>
            <a:br>
              <a:rPr lang="en"/>
            </a:br>
            <a:r>
              <a:rPr lang="en"/>
              <a:t>		</a:t>
            </a:r>
            <a:r>
              <a:rPr lang="en"/>
              <a:t>r</a:t>
            </a:r>
            <a:r>
              <a:rPr lang="en"/>
              <a:t>eturn “A”;</a:t>
            </a:r>
            <a:br>
              <a:rPr lang="en"/>
            </a:br>
            <a:r>
              <a:rPr lang="en"/>
              <a:t>	</a:t>
            </a:r>
            <a:r>
              <a:rPr lang="en"/>
              <a:t>e</a:t>
            </a:r>
            <a:r>
              <a:rPr lang="en"/>
              <a:t>lse</a:t>
            </a:r>
            <a:br>
              <a:rPr lang="en"/>
            </a:br>
            <a:r>
              <a:rPr lang="en"/>
              <a:t>		</a:t>
            </a:r>
            <a:r>
              <a:rPr lang="en"/>
              <a:t>r</a:t>
            </a:r>
            <a:r>
              <a:rPr lang="en"/>
              <a:t>eturn “A” + f(x - 1);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base case?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the recursive case?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does the function do?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311700" y="483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 f(int x) {</a:t>
            </a:r>
            <a:br>
              <a:rPr lang="en"/>
            </a:br>
            <a:r>
              <a:rPr lang="en"/>
              <a:t>	if (x == 1)</a:t>
            </a:r>
            <a:br>
              <a:rPr lang="en"/>
            </a:br>
            <a:r>
              <a:rPr lang="en"/>
              <a:t>		return “A”;</a:t>
            </a:r>
            <a:br>
              <a:rPr lang="en"/>
            </a:br>
            <a:r>
              <a:rPr lang="en"/>
              <a:t>	else</a:t>
            </a:r>
            <a:br>
              <a:rPr lang="en"/>
            </a:br>
            <a:r>
              <a:rPr lang="en"/>
              <a:t>		return “A” + f(x - 1);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does the following code print?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print(f(3));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311700" y="1152475"/>
            <a:ext cx="8520600" cy="402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are going to write a recursive function that prints all the numbers between n and 0. </a:t>
            </a:r>
            <a:r>
              <a:rPr lang="en"/>
              <a:t>n</a:t>
            </a:r>
            <a:r>
              <a:rPr lang="en"/>
              <a:t> is some integer.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Our function should start off looking something like this :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</a:t>
            </a:r>
            <a:r>
              <a:rPr lang="en"/>
              <a:t>oid printNumbers(int n) {</a:t>
            </a:r>
            <a:br>
              <a:rPr lang="en"/>
            </a:br>
            <a:br>
              <a:rPr lang="en"/>
            </a:br>
            <a:r>
              <a:rPr lang="en"/>
              <a:t>}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our base case?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our recursive case?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388575" y="1171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 recursive function that checks if a number is odd or even.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True if odd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Only has to work on positive numbers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our base case?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What is our recursive case?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make a game</a:t>
            </a:r>
            <a:endParaRPr/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Ternary Operator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ternary operator  is a shortcut that can save us time.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allows us to cut down on the number of if statements that we need.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It is used when we have a variable that needs to be equal to one thing if something is true, and something else if it’s false.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: Old Way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health;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f (hitByBullet)</a:t>
            </a:r>
            <a:br>
              <a:rPr lang="en"/>
            </a:br>
            <a:r>
              <a:rPr lang="en"/>
              <a:t>	</a:t>
            </a:r>
            <a:r>
              <a:rPr lang="en"/>
              <a:t>h</a:t>
            </a:r>
            <a:r>
              <a:rPr lang="en"/>
              <a:t>ealth = 0;</a:t>
            </a:r>
            <a:br>
              <a:rPr lang="en"/>
            </a:br>
            <a:r>
              <a:rPr lang="en"/>
              <a:t>e</a:t>
            </a:r>
            <a:r>
              <a:rPr lang="en"/>
              <a:t>lse</a:t>
            </a:r>
            <a:br>
              <a:rPr lang="en"/>
            </a:br>
            <a:r>
              <a:rPr lang="en"/>
              <a:t>	health = 100;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br>
              <a:rPr lang="en"/>
            </a:br>
            <a:r>
              <a:rPr lang="en"/>
              <a:t>Health is 0 if hitByBullet is true, and 100 otherwise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: using the ternary operator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 </a:t>
            </a:r>
            <a:r>
              <a:rPr lang="en">
                <a:solidFill>
                  <a:srgbClr val="FF0000"/>
                </a:solidFill>
              </a:rPr>
              <a:t>health </a:t>
            </a:r>
            <a:r>
              <a:rPr lang="en"/>
              <a:t>= (</a:t>
            </a:r>
            <a:r>
              <a:rPr lang="en">
                <a:solidFill>
                  <a:srgbClr val="0000FF"/>
                </a:solidFill>
              </a:rPr>
              <a:t>hitByBullet</a:t>
            </a:r>
            <a:r>
              <a:rPr lang="en"/>
              <a:t>)? </a:t>
            </a:r>
            <a:r>
              <a:rPr lang="en">
                <a:solidFill>
                  <a:srgbClr val="FF9900"/>
                </a:solidFill>
              </a:rPr>
              <a:t>0</a:t>
            </a:r>
            <a:r>
              <a:rPr lang="en"/>
              <a:t> : </a:t>
            </a:r>
            <a:r>
              <a:rPr lang="en">
                <a:solidFill>
                  <a:srgbClr val="38761D"/>
                </a:solidFill>
              </a:rPr>
              <a:t>100</a:t>
            </a:r>
            <a:r>
              <a:rPr lang="en"/>
              <a:t>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Easier to write! It becomes very useful when using lots of math in our programs.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0000"/>
                </a:solidFill>
              </a:rPr>
              <a:t>health </a:t>
            </a:r>
            <a:r>
              <a:rPr lang="en"/>
              <a:t>will be set to </a:t>
            </a:r>
            <a:r>
              <a:rPr lang="en">
                <a:solidFill>
                  <a:srgbClr val="FF9900"/>
                </a:solidFill>
              </a:rPr>
              <a:t>0</a:t>
            </a:r>
            <a:r>
              <a:rPr lang="en"/>
              <a:t> if </a:t>
            </a:r>
            <a:r>
              <a:rPr lang="en">
                <a:solidFill>
                  <a:srgbClr val="0000FF"/>
                </a:solidFill>
              </a:rPr>
              <a:t>hitByBullet </a:t>
            </a:r>
            <a:r>
              <a:rPr lang="en"/>
              <a:t>is true, </a:t>
            </a:r>
            <a:r>
              <a:rPr lang="en">
                <a:solidFill>
                  <a:srgbClr val="38761D"/>
                </a:solidFill>
              </a:rPr>
              <a:t>100 </a:t>
            </a:r>
            <a:r>
              <a:rPr lang="en"/>
              <a:t>otherwise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examples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br>
              <a:rPr lang="en"/>
            </a:br>
            <a:r>
              <a:rPr lang="en"/>
              <a:t>String name = (width &gt; 100)? “Moose” : “Jon”;</a:t>
            </a:r>
            <a:br>
              <a:rPr lang="en"/>
            </a:br>
            <a:br>
              <a:rPr lang="en"/>
            </a:br>
            <a:r>
              <a:rPr lang="en"/>
              <a:t>2.</a:t>
            </a:r>
            <a:br>
              <a:rPr lang="en"/>
            </a:br>
            <a:r>
              <a:rPr lang="en"/>
              <a:t>f</a:t>
            </a:r>
            <a:r>
              <a:rPr lang="en"/>
              <a:t>loat speed = (password == 512)? 100 : 5;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3.</a:t>
            </a:r>
            <a:br>
              <a:rPr lang="en"/>
            </a:br>
            <a:r>
              <a:rPr lang="en"/>
              <a:t>i</a:t>
            </a:r>
            <a:r>
              <a:rPr lang="en"/>
              <a:t>nt y = (isTouchingGround)? 0 : 100;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x = 100;</a:t>
            </a:r>
            <a:br>
              <a:rPr lang="en"/>
            </a:br>
            <a:r>
              <a:rPr lang="en"/>
              <a:t>i</a:t>
            </a:r>
            <a:r>
              <a:rPr lang="en"/>
              <a:t>nt y = 50;</a:t>
            </a:r>
            <a:br>
              <a:rPr lang="en"/>
            </a:b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println( (x &lt; y)? “YAS” : “NO” );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loat x(int z) {</a:t>
            </a:r>
            <a:br>
              <a:rPr lang="en"/>
            </a:br>
            <a:r>
              <a:rPr lang="en"/>
              <a:t>	</a:t>
            </a:r>
            <a:r>
              <a:rPr lang="en"/>
              <a:t>r</a:t>
            </a:r>
            <a:r>
              <a:rPr lang="en"/>
              <a:t>eturn (z &lt; 100)? 50 : 0;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println(x(90));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println(x(110));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