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20" Type="http://schemas.openxmlformats.org/officeDocument/2006/relationships/slide" Target="slides/slide1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43" Type="http://schemas.openxmlformats.org/officeDocument/2006/relationships/slide" Target="slides/slide39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slide" Target="slides/slide33.xml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39" Type="http://schemas.openxmlformats.org/officeDocument/2006/relationships/slide" Target="slides/slide35.xml"/><Relationship Id="rId16" Type="http://schemas.openxmlformats.org/officeDocument/2006/relationships/slide" Target="slides/slide12.xml"/><Relationship Id="rId38" Type="http://schemas.openxmlformats.org/officeDocument/2006/relationships/slide" Target="slides/slide34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Shape 1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Shape 2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Shape 2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Shape 21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Shape 2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Shape 23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Shape 2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Shape 2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Shape 25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Shape 2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Shape 2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Shape 2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Shape 2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Shape 2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 to Java</a:t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can we do with variables?</a:t>
            </a:r>
            <a:endParaRPr/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311700" y="1152475"/>
            <a:ext cx="2500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health = 100;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</a:t>
            </a:r>
            <a:r>
              <a:rPr lang="en"/>
              <a:t>ealth = 50;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print(health);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score = 1000;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</a:t>
            </a:r>
            <a:r>
              <a:rPr lang="en"/>
              <a:t>core = score + 10;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</a:t>
            </a:r>
            <a:r>
              <a:rPr lang="en"/>
              <a:t>rint(score);</a:t>
            </a:r>
            <a:endParaRPr/>
          </a:p>
        </p:txBody>
      </p:sp>
      <p:sp>
        <p:nvSpPr>
          <p:cNvPr id="110" name="Shape 110"/>
          <p:cNvSpPr txBox="1"/>
          <p:nvPr/>
        </p:nvSpPr>
        <p:spPr>
          <a:xfrm>
            <a:off x="3977725" y="1243475"/>
            <a:ext cx="4069500" cy="35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positionX = 10;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positionY = 50;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width = 60;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height = 60;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rect(positionX, positionY, width, height);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examples</a:t>
            </a:r>
            <a:endParaRPr/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311700" y="1152475"/>
            <a:ext cx="3757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a = 135196;</a:t>
            </a:r>
            <a:br>
              <a:rPr lang="en"/>
            </a:br>
            <a:r>
              <a:rPr lang="en"/>
              <a:t>i</a:t>
            </a:r>
            <a:r>
              <a:rPr lang="en"/>
              <a:t>nt b = 35616;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print(a + b);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x = 10;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x</a:t>
            </a:r>
            <a:r>
              <a:rPr lang="en"/>
              <a:t> = x * 50;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print(x);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Built in variables</a:t>
            </a:r>
            <a:endParaRPr/>
          </a:p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Processing has built in variables that can help you make cool stuff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mouseX and mouseY are variables that represent where the mouse is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k</a:t>
            </a:r>
            <a:r>
              <a:rPr lang="en"/>
              <a:t>ey represents the key that is currently pressed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keyPressed is true only if a key is pressed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types</a:t>
            </a:r>
            <a:endParaRPr/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need to be able to store different types of stuff.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Here are the different basic </a:t>
            </a:r>
            <a:r>
              <a:rPr b="1" lang="en"/>
              <a:t>data types :</a:t>
            </a:r>
            <a:endParaRPr b="1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String </a:t>
            </a:r>
            <a:r>
              <a:rPr lang="en"/>
              <a:t> -&gt; Strings store text! In programming text always is in quotes</a:t>
            </a:r>
            <a:br>
              <a:rPr lang="en"/>
            </a:br>
            <a:r>
              <a:rPr lang="en"/>
              <a:t>	Example : String name = “Jon”;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int </a:t>
            </a:r>
            <a:r>
              <a:rPr lang="en"/>
              <a:t>-&gt; int stores integers. Only whole numbers though, no decimals</a:t>
            </a:r>
            <a:br>
              <a:rPr lang="en"/>
            </a:br>
            <a:r>
              <a:rPr lang="en"/>
              <a:t>	Example : int score = 100;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F0000"/>
                </a:solidFill>
              </a:rPr>
              <a:t>float </a:t>
            </a:r>
            <a:r>
              <a:rPr lang="en"/>
              <a:t>-&gt; float stores decimal numbers. Stuff like this   3.14 or 1.27 or 9.6235</a:t>
            </a:r>
            <a:br>
              <a:rPr lang="en"/>
            </a:br>
            <a:r>
              <a:rPr lang="en"/>
              <a:t>	Example : float pi = 3.14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on Strings</a:t>
            </a:r>
            <a:endParaRPr/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Variables of all data types sort of work the same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You can change them, add them together, set them, and use them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String Example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String a = “Cat”;</a:t>
            </a:r>
            <a:br>
              <a:rPr lang="en"/>
            </a:br>
            <a:r>
              <a:rPr lang="en"/>
              <a:t>String b = “Fish”;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</a:t>
            </a:r>
            <a:r>
              <a:rPr lang="en"/>
              <a:t> = a + b;</a:t>
            </a:r>
            <a:br>
              <a:rPr lang="en"/>
            </a:br>
            <a:br>
              <a:rPr lang="en"/>
            </a:br>
            <a:r>
              <a:rPr lang="en"/>
              <a:t>print(a);</a:t>
            </a:r>
            <a:endParaRPr/>
          </a:p>
        </p:txBody>
      </p:sp>
      <p:sp>
        <p:nvSpPr>
          <p:cNvPr id="135" name="Shape 135"/>
          <p:cNvSpPr txBox="1"/>
          <p:nvPr/>
        </p:nvSpPr>
        <p:spPr>
          <a:xfrm>
            <a:off x="4006000" y="2974475"/>
            <a:ext cx="4069500" cy="4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String name = “Jon”;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</a:t>
            </a:r>
            <a:r>
              <a:rPr lang="en"/>
              <a:t>rint(name + “ Rules”);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Control</a:t>
            </a:r>
            <a:endParaRPr/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Sometimes programs need to </a:t>
            </a:r>
            <a:r>
              <a:rPr b="1" lang="en"/>
              <a:t>make decisions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We can do that with </a:t>
            </a:r>
            <a:r>
              <a:rPr b="1" lang="en"/>
              <a:t>conditional statements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Real world examples : </a:t>
            </a:r>
            <a:br>
              <a:rPr lang="en"/>
            </a:br>
            <a:r>
              <a:rPr lang="en"/>
              <a:t>if you typed the correct password, you can log in</a:t>
            </a:r>
            <a:br>
              <a:rPr lang="en"/>
            </a:br>
            <a:r>
              <a:rPr lang="en"/>
              <a:t>if you run out of health, your character dies</a:t>
            </a:r>
            <a:br>
              <a:rPr lang="en"/>
            </a:br>
            <a:r>
              <a:rPr lang="en"/>
              <a:t>if you reach the objective, you win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In code, we can make decisions with the </a:t>
            </a:r>
            <a:r>
              <a:rPr b="1" lang="en"/>
              <a:t>if statement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statements</a:t>
            </a:r>
            <a:endParaRPr/>
          </a:p>
        </p:txBody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Here’s an example of how an </a:t>
            </a:r>
            <a:r>
              <a:rPr b="1" lang="en"/>
              <a:t>if statement</a:t>
            </a:r>
            <a:r>
              <a:rPr lang="en"/>
              <a:t> looks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if (password == 123) {</a:t>
            </a:r>
            <a:br>
              <a:rPr lang="en"/>
            </a:br>
            <a:r>
              <a:rPr lang="en"/>
              <a:t>	print(“You’re in!”);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br>
              <a:rPr lang="en"/>
            </a:br>
            <a:r>
              <a:rPr lang="en"/>
              <a:t>if (mouseX &gt; 100) {</a:t>
            </a:r>
            <a:br>
              <a:rPr lang="en"/>
            </a:br>
            <a:r>
              <a:rPr lang="en"/>
              <a:t>	rect(100, 100, 50, 50);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Conditions</a:t>
            </a:r>
            <a:endParaRPr/>
          </a:p>
        </p:txBody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thing that decides what you’ll do next is the </a:t>
            </a:r>
            <a:r>
              <a:rPr b="1" lang="en"/>
              <a:t>condition</a:t>
            </a:r>
            <a:endParaRPr b="1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if </a:t>
            </a:r>
            <a:r>
              <a:rPr lang="en">
                <a:solidFill>
                  <a:srgbClr val="0000FF"/>
                </a:solidFill>
              </a:rPr>
              <a:t>your score is 10</a:t>
            </a:r>
            <a:r>
              <a:rPr lang="en"/>
              <a:t>, you win</a:t>
            </a:r>
            <a:br>
              <a:rPr lang="en"/>
            </a:br>
            <a:r>
              <a:rPr lang="en"/>
              <a:t>The blue part is the condition.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the if statement the condition goes (between the parenthesis)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if (score &gt; 10) {</a:t>
            </a:r>
            <a:br>
              <a:rPr lang="en"/>
            </a:br>
            <a:r>
              <a:rPr lang="en"/>
              <a:t>	print(“You win!”);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Conditions</a:t>
            </a:r>
            <a:endParaRPr/>
          </a:p>
        </p:txBody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Conditions must be either TRUE or FALSE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 example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f (</a:t>
            </a:r>
            <a:r>
              <a:rPr lang="en">
                <a:solidFill>
                  <a:srgbClr val="0000FF"/>
                </a:solidFill>
              </a:rPr>
              <a:t>score &gt; 100</a:t>
            </a:r>
            <a:r>
              <a:rPr lang="en"/>
              <a:t>) {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s</a:t>
            </a:r>
            <a:r>
              <a:rPr lang="en">
                <a:solidFill>
                  <a:srgbClr val="0000FF"/>
                </a:solidFill>
              </a:rPr>
              <a:t>core &gt; 100</a:t>
            </a:r>
            <a:r>
              <a:rPr lang="en"/>
              <a:t> will always evaluate to either true or false.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&gt; is the </a:t>
            </a:r>
            <a:r>
              <a:rPr b="1" lang="en"/>
              <a:t>boolean operator</a:t>
            </a:r>
            <a:br>
              <a:rPr b="1" lang="en"/>
            </a:br>
            <a:endParaRPr b="1"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(Booleans are things that are either true or false, and not both)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Conditional operators</a:t>
            </a:r>
            <a:endParaRPr/>
          </a:p>
        </p:txBody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311700" y="1152475"/>
            <a:ext cx="8520600" cy="375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are lots of types of conditional operators, and you already know them!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&gt;     means greater than</a:t>
            </a:r>
            <a:br>
              <a:rPr lang="en"/>
            </a:br>
            <a:r>
              <a:rPr lang="en"/>
              <a:t>&lt;     means less than</a:t>
            </a:r>
            <a:br>
              <a:rPr lang="en"/>
            </a:br>
            <a:r>
              <a:rPr lang="en"/>
              <a:t>==   means ‘is equal to’</a:t>
            </a:r>
            <a:br>
              <a:rPr lang="en"/>
            </a:b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Example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</a:t>
            </a:r>
            <a:r>
              <a:rPr lang="en"/>
              <a:t>f (passcode == 1234) {</a:t>
            </a:r>
            <a:br>
              <a:rPr lang="en"/>
            </a:br>
            <a:r>
              <a:rPr lang="en"/>
              <a:t>	print(“You can enter!”);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this course</a:t>
            </a:r>
            <a:endParaRPr/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We’re going to be programming in Processing</a:t>
            </a:r>
            <a:br>
              <a:rPr lang="en"/>
            </a:b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By the end of the course you’ll be able to write your own games (and programs to do anything you want!)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Else statements</a:t>
            </a:r>
            <a:endParaRPr/>
          </a:p>
        </p:txBody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Else statements can be used in combination with if statements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Real world examples :</a:t>
            </a:r>
            <a:br>
              <a:rPr lang="en"/>
            </a:br>
            <a:r>
              <a:rPr lang="en"/>
              <a:t>	- If it’s cold, then I will stay inside. Else, I’ll go to work.</a:t>
            </a:r>
            <a:br>
              <a:rPr lang="en"/>
            </a:br>
            <a:r>
              <a:rPr lang="en"/>
              <a:t>	- If I’m hungry, then I will go eat. Else, I’m going to stay in bed.</a:t>
            </a:r>
            <a:br>
              <a:rPr lang="en"/>
            </a:br>
            <a:r>
              <a:rPr lang="en"/>
              <a:t>	- If you program, then you’ll get really good. Else, you’ll stay the same.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Here’s a code example :</a:t>
            </a:r>
            <a:br>
              <a:rPr lang="en"/>
            </a:br>
            <a:r>
              <a:rPr lang="en"/>
              <a:t>i</a:t>
            </a:r>
            <a:r>
              <a:rPr lang="en"/>
              <a:t>f (age &gt; 55) {</a:t>
            </a:r>
            <a:br>
              <a:rPr lang="en"/>
            </a:br>
            <a:r>
              <a:rPr lang="en"/>
              <a:t>	print(“Too old!”);</a:t>
            </a:r>
            <a:br>
              <a:rPr lang="en"/>
            </a:br>
            <a:r>
              <a:rPr lang="en"/>
              <a:t>} else {</a:t>
            </a:r>
            <a:br>
              <a:rPr lang="en"/>
            </a:br>
            <a:r>
              <a:rPr lang="en"/>
              <a:t>	print(“Hello !”);</a:t>
            </a:r>
            <a:br>
              <a:rPr lang="en"/>
            </a:br>
            <a:r>
              <a:rPr lang="en"/>
              <a:t>}</a:t>
            </a:r>
            <a:endParaRPr/>
          </a:p>
        </p:txBody>
      </p:sp>
      <p:sp>
        <p:nvSpPr>
          <p:cNvPr id="172" name="Shape 172"/>
          <p:cNvSpPr txBox="1"/>
          <p:nvPr/>
        </p:nvSpPr>
        <p:spPr>
          <a:xfrm>
            <a:off x="4175575" y="3299475"/>
            <a:ext cx="4069500" cy="4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f (mouseX &gt; 100) {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background(100, 0, 0);</a:t>
            </a:r>
            <a:br>
              <a:rPr lang="en"/>
            </a:br>
            <a:r>
              <a:rPr lang="en"/>
              <a:t>} else {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background(0, 100, 0);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 test</a:t>
            </a:r>
            <a:endParaRPr/>
          </a:p>
        </p:txBody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311700" y="1152475"/>
            <a:ext cx="3376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x = 100;</a:t>
            </a:r>
            <a:br>
              <a:rPr lang="en"/>
            </a:br>
            <a:r>
              <a:rPr lang="en"/>
              <a:t>i</a:t>
            </a:r>
            <a:r>
              <a:rPr lang="en"/>
              <a:t>f (x &gt; 5) {</a:t>
            </a:r>
            <a:br>
              <a:rPr lang="en"/>
            </a:br>
            <a:r>
              <a:rPr lang="en"/>
              <a:t>	print(“Hello!”);</a:t>
            </a:r>
            <a:br>
              <a:rPr lang="en"/>
            </a:br>
            <a:r>
              <a:rPr lang="en"/>
              <a:t>}</a:t>
            </a:r>
            <a:br>
              <a:rPr lang="en"/>
            </a:b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</a:t>
            </a:r>
            <a:r>
              <a:rPr lang="en"/>
              <a:t>nt y = 1;</a:t>
            </a:r>
            <a:br>
              <a:rPr lang="en"/>
            </a:br>
            <a:r>
              <a:rPr lang="en"/>
              <a:t>y</a:t>
            </a:r>
            <a:r>
              <a:rPr lang="en"/>
              <a:t> = y + 10;</a:t>
            </a:r>
            <a:br>
              <a:rPr lang="en"/>
            </a:br>
            <a:r>
              <a:rPr lang="en"/>
              <a:t>i</a:t>
            </a:r>
            <a:r>
              <a:rPr lang="en"/>
              <a:t>f (y == 50) {</a:t>
            </a:r>
            <a:br>
              <a:rPr lang="en"/>
            </a:br>
            <a:r>
              <a:rPr lang="en"/>
              <a:t>	print(“Hi!!”);</a:t>
            </a:r>
            <a:br>
              <a:rPr lang="en"/>
            </a:br>
            <a:r>
              <a:rPr lang="en"/>
              <a:t>}</a:t>
            </a:r>
            <a:br>
              <a:rPr lang="en"/>
            </a:br>
            <a:r>
              <a:rPr lang="en"/>
              <a:t>print(y);</a:t>
            </a:r>
            <a:endParaRPr/>
          </a:p>
        </p:txBody>
      </p:sp>
      <p:sp>
        <p:nvSpPr>
          <p:cNvPr id="179" name="Shape 179"/>
          <p:cNvSpPr txBox="1"/>
          <p:nvPr/>
        </p:nvSpPr>
        <p:spPr>
          <a:xfrm>
            <a:off x="5002200" y="1109250"/>
            <a:ext cx="4069500" cy="4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score = 10;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</a:t>
            </a:r>
            <a:r>
              <a:rPr lang="en"/>
              <a:t>core = score + 1;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f (score &gt; 50) {</a:t>
            </a:r>
            <a:br>
              <a:rPr lang="en"/>
            </a:br>
            <a:r>
              <a:rPr lang="en"/>
              <a:t>	print(“You win!”);</a:t>
            </a:r>
            <a:br>
              <a:rPr lang="en"/>
            </a:br>
            <a:r>
              <a:rPr lang="en"/>
              <a:t>} else {</a:t>
            </a:r>
            <a:br>
              <a:rPr lang="en"/>
            </a:br>
            <a:r>
              <a:rPr lang="en"/>
              <a:t>	print(“You lose”);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Loops!</a:t>
            </a:r>
            <a:endParaRPr/>
          </a:p>
        </p:txBody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311700" y="1152475"/>
            <a:ext cx="8675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Loops can be used when we need to do something over and over again.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b="1" lang="en"/>
              <a:t>while loop</a:t>
            </a:r>
            <a:r>
              <a:rPr lang="en"/>
              <a:t> is an important loop that we’ll be using today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It is used when you want to </a:t>
            </a:r>
            <a:r>
              <a:rPr b="1" lang="en"/>
              <a:t>keep doing something</a:t>
            </a:r>
            <a:r>
              <a:rPr lang="en"/>
              <a:t> until </a:t>
            </a:r>
            <a:r>
              <a:rPr b="1" lang="en"/>
              <a:t>the condition goes false</a:t>
            </a:r>
            <a:endParaRPr b="1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Here’s a real world example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int score = 0;</a:t>
            </a:r>
            <a:br>
              <a:rPr lang="en"/>
            </a:br>
            <a:r>
              <a:rPr lang="en"/>
              <a:t>while (score &lt; 100) {</a:t>
            </a:r>
            <a:br>
              <a:rPr lang="en"/>
            </a:br>
            <a:r>
              <a:rPr lang="en"/>
              <a:t>	score = score + 1;</a:t>
            </a:r>
            <a:br>
              <a:rPr lang="en"/>
            </a:br>
            <a:r>
              <a:rPr lang="en"/>
              <a:t>	print(score);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While loops</a:t>
            </a:r>
            <a:endParaRPr/>
          </a:p>
        </p:txBody>
      </p:sp>
      <p:sp>
        <p:nvSpPr>
          <p:cNvPr id="191" name="Shape 191"/>
          <p:cNvSpPr txBox="1"/>
          <p:nvPr>
            <p:ph idx="1" type="body"/>
          </p:nvPr>
        </p:nvSpPr>
        <p:spPr>
          <a:xfrm>
            <a:off x="311700" y="1152475"/>
            <a:ext cx="2782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count = 100;</a:t>
            </a:r>
            <a:br>
              <a:rPr lang="en"/>
            </a:br>
            <a:r>
              <a:rPr lang="en"/>
              <a:t>String text = “Hi!”;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</a:t>
            </a:r>
            <a:r>
              <a:rPr lang="en"/>
              <a:t>hile (count &gt; 0) {</a:t>
            </a:r>
            <a:br>
              <a:rPr lang="en"/>
            </a:br>
            <a:r>
              <a:rPr lang="en"/>
              <a:t>	print(text);</a:t>
            </a:r>
            <a:br>
              <a:rPr lang="en"/>
            </a:br>
            <a:r>
              <a:rPr lang="en"/>
              <a:t>	</a:t>
            </a:r>
            <a:r>
              <a:rPr lang="en"/>
              <a:t>c</a:t>
            </a:r>
            <a:r>
              <a:rPr lang="en"/>
              <a:t>ount = count - 1;</a:t>
            </a:r>
            <a:br>
              <a:rPr lang="en"/>
            </a:br>
            <a:r>
              <a:rPr lang="en"/>
              <a:t>}</a:t>
            </a:r>
            <a:endParaRPr/>
          </a:p>
        </p:txBody>
      </p:sp>
      <p:sp>
        <p:nvSpPr>
          <p:cNvPr id="192" name="Shape 192"/>
          <p:cNvSpPr txBox="1"/>
          <p:nvPr/>
        </p:nvSpPr>
        <p:spPr>
          <a:xfrm>
            <a:off x="3794025" y="1201100"/>
            <a:ext cx="4069500" cy="264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circles = 10;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positionX = 100;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positionY = 100;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</a:t>
            </a:r>
            <a:r>
              <a:rPr lang="en"/>
              <a:t>hile (circles &gt; 0) {</a:t>
            </a:r>
            <a:br>
              <a:rPr lang="en"/>
            </a:br>
            <a:r>
              <a:rPr lang="en"/>
              <a:t>	ellipse(positionX, positionY, 10, 10);</a:t>
            </a:r>
            <a:br>
              <a:rPr lang="en"/>
            </a:br>
            <a:r>
              <a:rPr lang="en"/>
              <a:t>	circles = circles - 1;</a:t>
            </a:r>
            <a:br>
              <a:rPr lang="en"/>
            </a:br>
            <a:r>
              <a:rPr lang="en"/>
              <a:t>	</a:t>
            </a:r>
            <a:r>
              <a:rPr lang="en"/>
              <a:t>p</a:t>
            </a:r>
            <a:r>
              <a:rPr lang="en"/>
              <a:t>ositionX = positionX + 1;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 note!</a:t>
            </a:r>
            <a:endParaRPr/>
          </a:p>
        </p:txBody>
      </p:sp>
      <p:sp>
        <p:nvSpPr>
          <p:cNvPr id="198" name="Shape 198"/>
          <p:cNvSpPr txBox="1"/>
          <p:nvPr>
            <p:ph idx="1" type="body"/>
          </p:nvPr>
        </p:nvSpPr>
        <p:spPr>
          <a:xfrm>
            <a:off x="311700" y="1152475"/>
            <a:ext cx="2761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</a:t>
            </a:r>
            <a:r>
              <a:rPr lang="en"/>
              <a:t>core = score + 1;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Is the same as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</a:t>
            </a:r>
            <a:r>
              <a:rPr lang="en"/>
              <a:t>core += 1;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</a:t>
            </a:r>
            <a:r>
              <a:rPr lang="en"/>
              <a:t>core = score - 1;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Is the same as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</a:t>
            </a:r>
            <a:r>
              <a:rPr lang="en"/>
              <a:t>core -= 1;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can use while loops if statements together</a:t>
            </a:r>
            <a:endParaRPr/>
          </a:p>
        </p:txBody>
      </p:sp>
      <p:sp>
        <p:nvSpPr>
          <p:cNvPr id="204" name="Shape 204"/>
          <p:cNvSpPr txBox="1"/>
          <p:nvPr>
            <p:ph idx="1" type="body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i</a:t>
            </a:r>
            <a:r>
              <a:rPr lang="en"/>
              <a:t>nt x = 0;</a:t>
            </a:r>
            <a:br>
              <a:rPr lang="en"/>
            </a:br>
            <a:r>
              <a:rPr lang="en"/>
              <a:t>i</a:t>
            </a:r>
            <a:r>
              <a:rPr lang="en"/>
              <a:t>nt y = 0;</a:t>
            </a:r>
            <a:br>
              <a:rPr lang="en"/>
            </a:br>
            <a:br>
              <a:rPr lang="en"/>
            </a:br>
            <a:r>
              <a:rPr lang="en"/>
              <a:t>w</a:t>
            </a:r>
            <a:r>
              <a:rPr lang="en"/>
              <a:t>hile (x &lt; 500) {</a:t>
            </a:r>
            <a:br>
              <a:rPr lang="en"/>
            </a:br>
            <a:r>
              <a:rPr lang="en"/>
              <a:t>	</a:t>
            </a:r>
            <a:r>
              <a:rPr lang="en"/>
              <a:t>i</a:t>
            </a:r>
            <a:r>
              <a:rPr lang="en"/>
              <a:t>f (x &lt; 250) {</a:t>
            </a:r>
            <a:br>
              <a:rPr lang="en"/>
            </a:br>
            <a:r>
              <a:rPr lang="en"/>
              <a:t>		fill(100, 0, 0);</a:t>
            </a:r>
            <a:br>
              <a:rPr lang="en"/>
            </a:br>
            <a:r>
              <a:rPr lang="en"/>
              <a:t>	} else {</a:t>
            </a:r>
            <a:br>
              <a:rPr lang="en"/>
            </a:br>
            <a:r>
              <a:rPr lang="en"/>
              <a:t>		</a:t>
            </a:r>
            <a:r>
              <a:rPr lang="en"/>
              <a:t>f</a:t>
            </a:r>
            <a:r>
              <a:rPr lang="en"/>
              <a:t>ill(0, 100, 0);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	ellipse(x, y, 10, 10);</a:t>
            </a:r>
            <a:br>
              <a:rPr lang="en"/>
            </a:br>
            <a:r>
              <a:rPr lang="en"/>
              <a:t>	</a:t>
            </a:r>
            <a:r>
              <a:rPr lang="en"/>
              <a:t>x</a:t>
            </a:r>
            <a:r>
              <a:rPr lang="en"/>
              <a:t> += 7;</a:t>
            </a:r>
            <a:br>
              <a:rPr lang="en"/>
            </a:br>
            <a:r>
              <a:rPr lang="en"/>
              <a:t>	</a:t>
            </a:r>
            <a:r>
              <a:rPr lang="en"/>
              <a:t>y</a:t>
            </a:r>
            <a:r>
              <a:rPr lang="en"/>
              <a:t> += 2;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talk about functions</a:t>
            </a:r>
            <a:endParaRPr/>
          </a:p>
        </p:txBody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Functions are commands that do something.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Processing has a lot of cool built in functions :</a:t>
            </a:r>
            <a:br>
              <a:rPr lang="en"/>
            </a:br>
            <a:r>
              <a:rPr lang="en"/>
              <a:t>	ellipse(x, y, width, height)</a:t>
            </a:r>
            <a:br>
              <a:rPr lang="en"/>
            </a:br>
            <a:r>
              <a:rPr lang="en"/>
              <a:t>	print(text)</a:t>
            </a:r>
            <a:br>
              <a:rPr lang="en"/>
            </a:br>
            <a:r>
              <a:rPr lang="en"/>
              <a:t>	background(r, g, b)</a:t>
            </a:r>
            <a:br>
              <a:rPr lang="en"/>
            </a:br>
            <a:r>
              <a:rPr lang="en"/>
              <a:t>	text( )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Functions are </a:t>
            </a:r>
            <a:r>
              <a:rPr b="1" lang="en"/>
              <a:t>called</a:t>
            </a:r>
            <a:r>
              <a:rPr lang="en"/>
              <a:t> by writing out their name and giving them </a:t>
            </a:r>
            <a:r>
              <a:rPr b="1" lang="en"/>
              <a:t>parameters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/>
              <a:t>Parameters</a:t>
            </a:r>
            <a:r>
              <a:rPr lang="en"/>
              <a:t> are data that we give the function so that it can do its job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Parameters</a:t>
            </a:r>
            <a:endParaRPr/>
          </a:p>
        </p:txBody>
      </p:sp>
      <p:sp>
        <p:nvSpPr>
          <p:cNvPr id="216" name="Shape 2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are some examples of </a:t>
            </a:r>
            <a:r>
              <a:rPr b="1" lang="en"/>
              <a:t>function calls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print(</a:t>
            </a:r>
            <a:r>
              <a:rPr lang="en">
                <a:solidFill>
                  <a:srgbClr val="0000FF"/>
                </a:solidFill>
              </a:rPr>
              <a:t>“Hello!”</a:t>
            </a:r>
            <a:r>
              <a:rPr lang="en"/>
              <a:t>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ellipse(</a:t>
            </a:r>
            <a:r>
              <a:rPr lang="en">
                <a:solidFill>
                  <a:srgbClr val="0000FF"/>
                </a:solidFill>
              </a:rPr>
              <a:t>mouseX, mouseY, 10, 10</a:t>
            </a:r>
            <a:r>
              <a:rPr lang="en"/>
              <a:t>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Parameters are separated by commas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can create our own functions</a:t>
            </a:r>
            <a:endParaRPr/>
          </a:p>
        </p:txBody>
      </p:sp>
      <p:sp>
        <p:nvSpPr>
          <p:cNvPr id="222" name="Shape 2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create a function, we need to follow the following format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v</a:t>
            </a:r>
            <a:r>
              <a:rPr lang="en"/>
              <a:t>oid drawCircles(int x, int y) {</a:t>
            </a:r>
            <a:br>
              <a:rPr lang="en"/>
            </a:br>
            <a:r>
              <a:rPr lang="en"/>
              <a:t>	ellipse(x, y, 10, 10);</a:t>
            </a:r>
            <a:br>
              <a:rPr lang="en"/>
            </a:br>
            <a:r>
              <a:rPr lang="en"/>
              <a:t>	ellipse(x, y + 10, 10, 10);</a:t>
            </a:r>
            <a:br>
              <a:rPr lang="en"/>
            </a:br>
            <a:r>
              <a:rPr lang="en"/>
              <a:t>	ellipse(x - 10, y + 5, 10, 10);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v</a:t>
            </a:r>
            <a:r>
              <a:rPr lang="en"/>
              <a:t>oid is the </a:t>
            </a:r>
            <a:r>
              <a:rPr b="1" lang="en"/>
              <a:t>return type</a:t>
            </a:r>
            <a:r>
              <a:rPr lang="en"/>
              <a:t> - don’t worry about this, more on this later</a:t>
            </a:r>
            <a:br>
              <a:rPr lang="en"/>
            </a:br>
            <a:r>
              <a:rPr lang="en"/>
              <a:t>drawCircles is the </a:t>
            </a:r>
            <a:r>
              <a:rPr b="1" lang="en"/>
              <a:t>function’s name</a:t>
            </a:r>
            <a:r>
              <a:rPr lang="en"/>
              <a:t> - it’s what you’ll use to </a:t>
            </a:r>
            <a:r>
              <a:rPr b="1" lang="en"/>
              <a:t>call</a:t>
            </a:r>
            <a:r>
              <a:rPr lang="en"/>
              <a:t> the function</a:t>
            </a:r>
            <a:br>
              <a:rPr lang="en"/>
            </a:br>
            <a:r>
              <a:rPr lang="en"/>
              <a:t>x and y are the function’s </a:t>
            </a:r>
            <a:r>
              <a:rPr b="1" lang="en"/>
              <a:t>parameters</a:t>
            </a:r>
            <a:r>
              <a:rPr lang="en"/>
              <a:t> - they’re used by the function to draw the circles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write some functions</a:t>
            </a:r>
            <a:endParaRPr/>
          </a:p>
        </p:txBody>
      </p:sp>
      <p:sp>
        <p:nvSpPr>
          <p:cNvPr id="228" name="Shape 2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Function to print all numbers from 0 to x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Function to change to a random color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Function to increase the score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you can expect from me</a:t>
            </a:r>
            <a:endParaRPr/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 will always answer your emails about programming. I can help get you going in the right direction.</a:t>
            </a:r>
            <a:br>
              <a:rPr lang="en"/>
            </a:b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 wont assign more than a little homework</a:t>
            </a:r>
            <a:br>
              <a:rPr lang="en"/>
            </a:b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I’ll try to keep the class about fun stuff, like games!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Returning data</a:t>
            </a:r>
            <a:endParaRPr/>
          </a:p>
        </p:txBody>
      </p:sp>
      <p:sp>
        <p:nvSpPr>
          <p:cNvPr id="234" name="Shape 234"/>
          <p:cNvSpPr txBox="1"/>
          <p:nvPr>
            <p:ph idx="1" type="body"/>
          </p:nvPr>
        </p:nvSpPr>
        <p:spPr>
          <a:xfrm>
            <a:off x="311700" y="1152475"/>
            <a:ext cx="8520600" cy="387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Functions can DO something, but they can also GET something (or return something)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Here’s an example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int addTwoNumbers(int a, int b) {</a:t>
            </a:r>
            <a:br>
              <a:rPr lang="en"/>
            </a:br>
            <a:r>
              <a:rPr lang="en"/>
              <a:t>	return a + b;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function will add a and b together and give it back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You can use it like this :</a:t>
            </a:r>
            <a:br>
              <a:rPr lang="en"/>
            </a:br>
            <a:r>
              <a:rPr lang="en"/>
              <a:t>int sum = addTwoNumbers(55, 11);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Another example</a:t>
            </a:r>
            <a:endParaRPr/>
          </a:p>
        </p:txBody>
      </p:sp>
      <p:sp>
        <p:nvSpPr>
          <p:cNvPr id="240" name="Shape 2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Function that returns “left” if the mouse is left, or “right” if the mouse is right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loops</a:t>
            </a:r>
            <a:endParaRPr/>
          </a:p>
        </p:txBody>
      </p:sp>
      <p:sp>
        <p:nvSpPr>
          <p:cNvPr id="246" name="Shape 24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loops are an </a:t>
            </a:r>
            <a:r>
              <a:rPr lang="en"/>
              <a:t>alternative</a:t>
            </a:r>
            <a:r>
              <a:rPr lang="en"/>
              <a:t> to while loops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Here’s how they’re formatted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</a:t>
            </a:r>
            <a:r>
              <a:rPr lang="en"/>
              <a:t>or (int x = 0; x &lt; 100; x ++) {</a:t>
            </a:r>
            <a:br>
              <a:rPr lang="en"/>
            </a:br>
            <a:r>
              <a:rPr lang="en"/>
              <a:t>	print(x);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x</a:t>
            </a:r>
            <a:r>
              <a:rPr lang="en"/>
              <a:t> starts at 0 and the loop will keep going until it hits 100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try some example</a:t>
            </a:r>
            <a:endParaRPr/>
          </a:p>
        </p:txBody>
      </p:sp>
      <p:sp>
        <p:nvSpPr>
          <p:cNvPr id="252" name="Shape 25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How can we use a for loop to draw a bunch of circles?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make something</a:t>
            </a:r>
            <a:endParaRPr/>
          </a:p>
        </p:txBody>
      </p:sp>
      <p:sp>
        <p:nvSpPr>
          <p:cNvPr id="258" name="Shape 25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We’re going to write a program that simulates a bouncing ball!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 project</a:t>
            </a:r>
            <a:endParaRPr/>
          </a:p>
        </p:txBody>
      </p:sp>
      <p:sp>
        <p:nvSpPr>
          <p:cNvPr id="264" name="Shape 26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We’re going to do a quick minute group project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Please split into two teams of two.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270" name="Shape 270"/>
          <p:cNvSpPr txBox="1"/>
          <p:nvPr>
            <p:ph idx="1" type="body"/>
          </p:nvPr>
        </p:nvSpPr>
        <p:spPr>
          <a:xfrm>
            <a:off x="311700" y="11524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What does the following code do?</a:t>
            </a:r>
            <a:endParaRPr/>
          </a:p>
        </p:txBody>
      </p:sp>
      <p:sp>
        <p:nvSpPr>
          <p:cNvPr id="271" name="Shape 271"/>
          <p:cNvSpPr txBox="1"/>
          <p:nvPr/>
        </p:nvSpPr>
        <p:spPr>
          <a:xfrm>
            <a:off x="508700" y="1794575"/>
            <a:ext cx="4069500" cy="218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name = “Jon”;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x = 0;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</a:t>
            </a:r>
            <a:r>
              <a:rPr lang="en"/>
              <a:t>hile (x &lt; 100) {</a:t>
            </a:r>
            <a:br>
              <a:rPr lang="en"/>
            </a:br>
            <a:r>
              <a:rPr lang="en"/>
              <a:t>	</a:t>
            </a:r>
            <a:r>
              <a:rPr lang="en"/>
              <a:t>i</a:t>
            </a:r>
            <a:r>
              <a:rPr lang="en"/>
              <a:t>f (x == 50) {</a:t>
            </a:r>
            <a:br>
              <a:rPr lang="en"/>
            </a:br>
            <a:r>
              <a:rPr lang="en"/>
              <a:t>		print(name);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</p:txBody>
      </p:sp>
      <p:sp>
        <p:nvSpPr>
          <p:cNvPr id="272" name="Shape 272"/>
          <p:cNvSpPr txBox="1"/>
          <p:nvPr/>
        </p:nvSpPr>
        <p:spPr>
          <a:xfrm>
            <a:off x="3900025" y="1900550"/>
            <a:ext cx="4069500" cy="264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String word = “Hello!”;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</a:t>
            </a:r>
            <a:r>
              <a:rPr lang="en"/>
              <a:t>or (int i = 0; i &lt; 5; i ++) {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</a:t>
            </a:r>
            <a:r>
              <a:rPr lang="en"/>
              <a:t>w</a:t>
            </a:r>
            <a:r>
              <a:rPr lang="en"/>
              <a:t>ord = word + word;</a:t>
            </a:r>
            <a:br>
              <a:rPr lang="en"/>
            </a:br>
            <a:r>
              <a:rPr lang="en"/>
              <a:t>}</a:t>
            </a:r>
            <a:br>
              <a:rPr lang="en"/>
            </a:br>
            <a:r>
              <a:rPr lang="en"/>
              <a:t>print(word);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Arrays</a:t>
            </a:r>
            <a:endParaRPr/>
          </a:p>
        </p:txBody>
      </p:sp>
      <p:sp>
        <p:nvSpPr>
          <p:cNvPr id="278" name="Shape 27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Arrays are ways to store a list of day.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Here’s what an int </a:t>
            </a:r>
            <a:r>
              <a:rPr b="1" lang="en"/>
              <a:t>array</a:t>
            </a:r>
            <a:r>
              <a:rPr lang="en"/>
              <a:t> of data looks like :</a:t>
            </a:r>
            <a:br>
              <a:rPr lang="en"/>
            </a:br>
            <a:r>
              <a:rPr lang="en"/>
              <a:t>[10, 0, 0, 55, 151]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It’s a bunch of slots where you can store a lot of data of a certain type</a:t>
            </a:r>
            <a:br>
              <a:rPr lang="en"/>
            </a:br>
            <a:r>
              <a:rPr lang="en"/>
              <a:t>Here’s a </a:t>
            </a:r>
            <a:r>
              <a:rPr b="1" lang="en"/>
              <a:t>String array</a:t>
            </a:r>
            <a:r>
              <a:rPr lang="en"/>
              <a:t> :</a:t>
            </a:r>
            <a:br>
              <a:rPr lang="en"/>
            </a:br>
            <a:r>
              <a:rPr lang="en"/>
              <a:t>[“Jon”, “Sarah”, “Moose”]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Arrays (continued)</a:t>
            </a:r>
            <a:endParaRPr/>
          </a:p>
        </p:txBody>
      </p:sp>
      <p:sp>
        <p:nvSpPr>
          <p:cNvPr id="284" name="Shape 28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Arrays are created like this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nt[] someArray = new int[10];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int </a:t>
            </a:r>
            <a:r>
              <a:rPr lang="en"/>
              <a:t>is the array’s </a:t>
            </a:r>
            <a:r>
              <a:rPr b="1" lang="en"/>
              <a:t>type</a:t>
            </a:r>
            <a:r>
              <a:rPr lang="en"/>
              <a:t> (that’s what kind of stuff it will store)</a:t>
            </a:r>
            <a:br>
              <a:rPr lang="en"/>
            </a:br>
            <a:r>
              <a:rPr lang="en"/>
              <a:t>someArray is the array’s </a:t>
            </a:r>
            <a:r>
              <a:rPr b="1" lang="en"/>
              <a:t>name</a:t>
            </a:r>
            <a:r>
              <a:rPr lang="en"/>
              <a:t> (that can be anything!)</a:t>
            </a:r>
            <a:br>
              <a:rPr lang="en"/>
            </a:br>
            <a:r>
              <a:rPr lang="en"/>
              <a:t>10 is the array’s </a:t>
            </a:r>
            <a:r>
              <a:rPr b="1" lang="en"/>
              <a:t>size</a:t>
            </a:r>
            <a:r>
              <a:rPr lang="en"/>
              <a:t> (how many things are in the array)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new int array will start off with nothing in it! All 0’s! Like this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[0, 0, 0, 0, 0, 0, 0, 0, 0, 0]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Arrays continued</a:t>
            </a:r>
            <a:endParaRPr/>
          </a:p>
        </p:txBody>
      </p:sp>
      <p:sp>
        <p:nvSpPr>
          <p:cNvPr id="290" name="Shape 29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Elements</a:t>
            </a:r>
            <a:r>
              <a:rPr lang="en"/>
              <a:t> are the name we give to the things stored in the </a:t>
            </a:r>
            <a:r>
              <a:rPr b="1" lang="en"/>
              <a:t>array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We can access these </a:t>
            </a:r>
            <a:r>
              <a:rPr b="1" lang="en"/>
              <a:t>elements</a:t>
            </a:r>
            <a:r>
              <a:rPr lang="en"/>
              <a:t> and use them just like variables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 expect out of you</a:t>
            </a:r>
            <a:endParaRPr/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Please come with a laptop everyday with internet and Processing downloaded. I</a:t>
            </a:r>
            <a:r>
              <a:rPr lang="en"/>
              <a:t>f</a:t>
            </a:r>
            <a:r>
              <a:rPr lang="en"/>
              <a:t> you can’t bring a computer then please see me after class, I have an extra!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 will be giving you stuff to do at home. </a:t>
            </a:r>
            <a:r>
              <a:rPr lang="en"/>
              <a:t>Sometimes</a:t>
            </a:r>
            <a:r>
              <a:rPr lang="en"/>
              <a:t> a thing to read or something you’ll have to program.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Ask questions in class if you don’t understand something! But please raise your hand.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Please no talking with other students or playing games during the part of class where I’m up in front teaching.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Resources</a:t>
            </a:r>
            <a:endParaRPr/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</a:t>
            </a:r>
            <a:r>
              <a:rPr b="1" lang="en"/>
              <a:t>jonforce.github.io/index.html </a:t>
            </a:r>
            <a:r>
              <a:rPr lang="en"/>
              <a:t>to find the homework and schedule.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 will sometimes put example code there for you to use too!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Bookmark it now please. Raise your hand if you need help :)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basics / A quick recap</a:t>
            </a:r>
            <a:endParaRPr/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 program is composed of </a:t>
            </a:r>
            <a:r>
              <a:rPr b="1" lang="en"/>
              <a:t>statements</a:t>
            </a:r>
            <a:endParaRPr b="1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Statements are lines of code that do something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Here are some examples :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print(“Minecraft rules”);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rect(10, 10, 50, 50);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background(1, 135, 55);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Today’s lesson : Data and Control</a:t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data?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Why is data important to computers?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What are some examples of data?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Does anyone know what a variable is?</a:t>
            </a:r>
            <a:endParaRPr/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Variables are key to programming!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Variables </a:t>
            </a:r>
            <a:r>
              <a:rPr b="1" lang="en"/>
              <a:t>stand for stuff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Some example of variables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</a:t>
            </a:r>
            <a:r>
              <a:rPr lang="en"/>
              <a:t>i</a:t>
            </a:r>
            <a:r>
              <a:rPr lang="en"/>
              <a:t>nt health = 100;</a:t>
            </a:r>
            <a:br>
              <a:rPr lang="en"/>
            </a:br>
            <a:r>
              <a:rPr lang="en"/>
              <a:t>	String name = “Jon”;</a:t>
            </a:r>
            <a:br>
              <a:rPr lang="en"/>
            </a:br>
            <a:r>
              <a:rPr lang="en"/>
              <a:t>	int score = 7500;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How?</a:t>
            </a:r>
            <a:endParaRPr/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311700" y="12286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create variables like this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</a:t>
            </a:r>
            <a:r>
              <a:rPr lang="en">
                <a:solidFill>
                  <a:srgbClr val="0000FF"/>
                </a:solidFill>
              </a:rPr>
              <a:t>i</a:t>
            </a:r>
            <a:r>
              <a:rPr lang="en">
                <a:solidFill>
                  <a:srgbClr val="0000FF"/>
                </a:solidFill>
              </a:rPr>
              <a:t>nt </a:t>
            </a:r>
            <a:r>
              <a:rPr lang="en">
                <a:solidFill>
                  <a:srgbClr val="38761D"/>
                </a:solidFill>
              </a:rPr>
              <a:t>health </a:t>
            </a:r>
            <a:r>
              <a:rPr lang="en"/>
              <a:t>= </a:t>
            </a:r>
            <a:r>
              <a:rPr lang="en">
                <a:solidFill>
                  <a:srgbClr val="FF0000"/>
                </a:solidFill>
              </a:rPr>
              <a:t>100</a:t>
            </a:r>
            <a:r>
              <a:rPr lang="en"/>
              <a:t>;</a:t>
            </a:r>
            <a:br>
              <a:rPr lang="en"/>
            </a:b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lang="en">
                <a:solidFill>
                  <a:srgbClr val="0000FF"/>
                </a:solidFill>
              </a:rPr>
              <a:t>BLUE </a:t>
            </a:r>
            <a:r>
              <a:rPr lang="en"/>
              <a:t>part is the data type. This is what kind of data the variable stores.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lang="en">
                <a:solidFill>
                  <a:srgbClr val="274E13"/>
                </a:solidFill>
              </a:rPr>
              <a:t>GREEN </a:t>
            </a:r>
            <a:r>
              <a:rPr lang="en"/>
              <a:t>part is the variable name. This is what the variable will be called!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lang="en">
                <a:solidFill>
                  <a:srgbClr val="FF0000"/>
                </a:solidFill>
              </a:rPr>
              <a:t>RED </a:t>
            </a:r>
            <a:r>
              <a:rPr lang="en"/>
              <a:t>part is the starting value for the variable.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Variables values can change! They don’t have to stay the same.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